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0" r:id="rId5"/>
    <p:sldId id="259" r:id="rId6"/>
    <p:sldId id="2411" r:id="rId7"/>
    <p:sldId id="261" r:id="rId8"/>
    <p:sldId id="274" r:id="rId9"/>
    <p:sldId id="275" r:id="rId10"/>
    <p:sldId id="331" r:id="rId11"/>
    <p:sldId id="312" r:id="rId12"/>
    <p:sldId id="2409" r:id="rId13"/>
    <p:sldId id="2412" r:id="rId14"/>
    <p:sldId id="2413" r:id="rId15"/>
    <p:sldId id="262" r:id="rId16"/>
    <p:sldId id="10378" r:id="rId17"/>
    <p:sldId id="2147375224" r:id="rId18"/>
    <p:sldId id="2407" r:id="rId19"/>
    <p:sldId id="263" r:id="rId20"/>
    <p:sldId id="2335" r:id="rId21"/>
    <p:sldId id="2329" r:id="rId22"/>
    <p:sldId id="319" r:id="rId23"/>
    <p:sldId id="289" r:id="rId24"/>
    <p:sldId id="10414" r:id="rId25"/>
    <p:sldId id="2405" r:id="rId26"/>
    <p:sldId id="285" r:id="rId27"/>
    <p:sldId id="265" r:id="rId28"/>
    <p:sldId id="10374" r:id="rId29"/>
    <p:sldId id="2147375223" r:id="rId30"/>
    <p:sldId id="2147375230" r:id="rId31"/>
    <p:sldId id="570" r:id="rId32"/>
    <p:sldId id="2147375225" r:id="rId33"/>
    <p:sldId id="2147375217" r:id="rId34"/>
    <p:sldId id="10395" r:id="rId35"/>
    <p:sldId id="10396" r:id="rId36"/>
    <p:sldId id="2147375227" r:id="rId37"/>
    <p:sldId id="10400" r:id="rId38"/>
    <p:sldId id="10402" r:id="rId39"/>
    <p:sldId id="10403" r:id="rId40"/>
    <p:sldId id="10398" r:id="rId41"/>
    <p:sldId id="10412" r:id="rId42"/>
    <p:sldId id="481" r:id="rId43"/>
    <p:sldId id="614" r:id="rId44"/>
    <p:sldId id="606" r:id="rId45"/>
    <p:sldId id="24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G:\Shared%20drives\Health\Projects\Current\WHC003%20-%20NICD%20HUTS%20Survey\Project%20Implementation\7.%20Data%20Analysis%20and%20Visualisation\Scientific%20Bulletin\Slide%20update%2020210507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ew\Documents\Manuscripts\Wolter_HUTS_May%202021\Seroprevalence%20figur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ew\Documents\Manuscripts\Wolter_HUTS_May%202021\District%20epi%20curv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'JY Seroprevalence (2)'!$O$21</c:f>
              <c:strCache>
                <c:ptCount val="1"/>
                <c:pt idx="0">
                  <c:v>Pietermaritzburg</c:v>
                </c:pt>
              </c:strCache>
            </c:strRef>
          </c:tx>
          <c:spPr>
            <a:solidFill>
              <a:srgbClr val="F28035"/>
            </a:solidFill>
            <a:ln>
              <a:noFill/>
            </a:ln>
            <a:effectLst/>
          </c:spPr>
          <c:invertIfNegative val="0"/>
          <c:cat>
            <c:strRef>
              <c:f>'JY Seroprevalence (2)'!$A$22:$A$28</c:f>
              <c:strCache>
                <c:ptCount val="7"/>
                <c:pt idx="0">
                  <c:v>Nov-20</c:v>
                </c:pt>
                <c:pt idx="1">
                  <c:v>Dec-20</c:v>
                </c:pt>
                <c:pt idx="2">
                  <c:v>Jan-21</c:v>
                </c:pt>
                <c:pt idx="3">
                  <c:v>Feb-21</c:v>
                </c:pt>
                <c:pt idx="4">
                  <c:v>Mar-21</c:v>
                </c:pt>
                <c:pt idx="5">
                  <c:v>Apr-21</c:v>
                </c:pt>
                <c:pt idx="6">
                  <c:v>Total</c:v>
                </c:pt>
              </c:strCache>
            </c:strRef>
          </c:cat>
          <c:val>
            <c:numRef>
              <c:f>'JY Seroprevalence (2)'!$O$22:$O$28</c:f>
              <c:numCache>
                <c:formatCode>0.0%</c:formatCode>
                <c:ptCount val="7"/>
                <c:pt idx="0">
                  <c:v>8.1081081081081086E-2</c:v>
                </c:pt>
                <c:pt idx="1">
                  <c:v>0.23469387755102042</c:v>
                </c:pt>
                <c:pt idx="2">
                  <c:v>0.37883959044368598</c:v>
                </c:pt>
                <c:pt idx="3">
                  <c:v>0.45338983050847459</c:v>
                </c:pt>
                <c:pt idx="4">
                  <c:v>0.50521920668058451</c:v>
                </c:pt>
                <c:pt idx="5">
                  <c:v>0</c:v>
                </c:pt>
                <c:pt idx="6" formatCode="0%">
                  <c:v>0.44882860665844637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1C-463A-B3DC-01C8043A8995}"/>
            </c:ext>
          </c:extLst>
        </c:ser>
        <c:ser>
          <c:idx val="1"/>
          <c:order val="1"/>
          <c:tx>
            <c:strRef>
              <c:f>'JY Seroprevalence (2)'!$P$21</c:f>
              <c:strCache>
                <c:ptCount val="1"/>
                <c:pt idx="0">
                  <c:v>Klerksdorp</c:v>
                </c:pt>
              </c:strCache>
            </c:strRef>
          </c:tx>
          <c:spPr>
            <a:solidFill>
              <a:srgbClr val="A6CE39"/>
            </a:solidFill>
            <a:ln>
              <a:noFill/>
            </a:ln>
            <a:effectLst/>
          </c:spPr>
          <c:invertIfNegative val="0"/>
          <c:cat>
            <c:strRef>
              <c:f>'JY Seroprevalence (2)'!$A$22:$A$28</c:f>
              <c:strCache>
                <c:ptCount val="7"/>
                <c:pt idx="0">
                  <c:v>Nov-20</c:v>
                </c:pt>
                <c:pt idx="1">
                  <c:v>Dec-20</c:v>
                </c:pt>
                <c:pt idx="2">
                  <c:v>Jan-21</c:v>
                </c:pt>
                <c:pt idx="3">
                  <c:v>Feb-21</c:v>
                </c:pt>
                <c:pt idx="4">
                  <c:v>Mar-21</c:v>
                </c:pt>
                <c:pt idx="5">
                  <c:v>Apr-21</c:v>
                </c:pt>
                <c:pt idx="6">
                  <c:v>Total</c:v>
                </c:pt>
              </c:strCache>
            </c:strRef>
          </c:cat>
          <c:val>
            <c:numRef>
              <c:f>'JY Seroprevalence (2)'!$P$22:$P$28</c:f>
              <c:numCache>
                <c:formatCode>0.0%</c:formatCode>
                <c:ptCount val="7"/>
                <c:pt idx="0">
                  <c:v>0.1</c:v>
                </c:pt>
                <c:pt idx="1">
                  <c:v>0.26229508196721313</c:v>
                </c:pt>
                <c:pt idx="2">
                  <c:v>0.31707317073170732</c:v>
                </c:pt>
                <c:pt idx="3">
                  <c:v>0.38559322033898308</c:v>
                </c:pt>
                <c:pt idx="4">
                  <c:v>0.3640816326530612</c:v>
                </c:pt>
                <c:pt idx="5">
                  <c:v>0.39771101573676682</c:v>
                </c:pt>
                <c:pt idx="6" formatCode="0%">
                  <c:v>0.36905272181740251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1C-463A-B3DC-01C8043A8995}"/>
            </c:ext>
          </c:extLst>
        </c:ser>
        <c:ser>
          <c:idx val="2"/>
          <c:order val="2"/>
          <c:tx>
            <c:strRef>
              <c:f>'JY Seroprevalence (2)'!$Q$21</c:f>
              <c:strCache>
                <c:ptCount val="1"/>
                <c:pt idx="0">
                  <c:v>Mitchell's Plain</c:v>
                </c:pt>
              </c:strCache>
            </c:strRef>
          </c:tx>
          <c:spPr>
            <a:solidFill>
              <a:srgbClr val="006D3F"/>
            </a:solidFill>
            <a:ln>
              <a:noFill/>
            </a:ln>
            <a:effectLst/>
          </c:spPr>
          <c:invertIfNegative val="0"/>
          <c:cat>
            <c:strRef>
              <c:f>'JY Seroprevalence (2)'!$A$22:$A$28</c:f>
              <c:strCache>
                <c:ptCount val="7"/>
                <c:pt idx="0">
                  <c:v>Nov-20</c:v>
                </c:pt>
                <c:pt idx="1">
                  <c:v>Dec-20</c:v>
                </c:pt>
                <c:pt idx="2">
                  <c:v>Jan-21</c:v>
                </c:pt>
                <c:pt idx="3">
                  <c:v>Feb-21</c:v>
                </c:pt>
                <c:pt idx="4">
                  <c:v>Mar-21</c:v>
                </c:pt>
                <c:pt idx="5">
                  <c:v>Apr-21</c:v>
                </c:pt>
                <c:pt idx="6">
                  <c:v>Total</c:v>
                </c:pt>
              </c:strCache>
            </c:strRef>
          </c:cat>
          <c:val>
            <c:numRef>
              <c:f>'JY Seroprevalence (2)'!$Q$22:$Q$28</c:f>
              <c:numCache>
                <c:formatCode>0.0%</c:formatCode>
                <c:ptCount val="7"/>
                <c:pt idx="0">
                  <c:v>0</c:v>
                </c:pt>
                <c:pt idx="1">
                  <c:v>0.28333333333333333</c:v>
                </c:pt>
                <c:pt idx="2">
                  <c:v>0.56372549019607843</c:v>
                </c:pt>
                <c:pt idx="3">
                  <c:v>0.38297872340425532</c:v>
                </c:pt>
                <c:pt idx="4">
                  <c:v>0.42072015161086546</c:v>
                </c:pt>
                <c:pt idx="5">
                  <c:v>0.41309823677581864</c:v>
                </c:pt>
                <c:pt idx="6" formatCode="0%">
                  <c:v>0.41902985074626864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1C-463A-B3DC-01C8043A89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816715632"/>
        <c:axId val="-816718896"/>
      </c:barChart>
      <c:catAx>
        <c:axId val="-81671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6718896"/>
        <c:crosses val="autoZero"/>
        <c:auto val="1"/>
        <c:lblAlgn val="ctr"/>
        <c:lblOffset val="100"/>
        <c:noMultiLvlLbl val="1"/>
      </c:catAx>
      <c:valAx>
        <c:axId val="-816718896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 sz="1050">
                    <a:solidFill>
                      <a:schemeClr val="tx1"/>
                    </a:solidFill>
                  </a:rPr>
                  <a:t>Seroprevalance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bg1">
                <a:lumMod val="6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167156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xMode val="edge"/>
          <c:yMode val="edge"/>
          <c:x val="0.15011337509157055"/>
          <c:y val="5.1144050798017232E-2"/>
          <c:w val="0.83973045806997537"/>
          <c:h val="0.73294043652460428"/>
        </c:manualLayout>
      </c:layout>
      <c:barChart>
        <c:barDir val="col"/>
        <c:grouping val="clustered"/>
        <c:varyColors val="1"/>
        <c:ser>
          <c:idx val="0"/>
          <c:order val="0"/>
          <c:tx>
            <c:v>SARS-CoV-2 positive</c:v>
          </c:tx>
          <c:spPr>
            <a:solidFill>
              <a:srgbClr val="A6CE39"/>
            </a:solidFill>
            <a:ln cmpd="sng">
              <a:noFill/>
            </a:ln>
          </c:spPr>
          <c:invertIfNegative val="1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lvl="0">
                  <a:defRPr sz="900" b="0" i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'SCA Seroprevalence'!$A$3:$A$11</c:f>
              <c:strCache>
                <c:ptCount val="9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&gt;79</c:v>
                </c:pt>
              </c:strCache>
            </c:strRef>
          </c:cat>
          <c:val>
            <c:numRef>
              <c:f>'SCA Seroprevalence'!$E$3:$E$11</c:f>
              <c:numCache>
                <c:formatCode>0%</c:formatCode>
                <c:ptCount val="9"/>
                <c:pt idx="0">
                  <c:v>0.31462925851703405</c:v>
                </c:pt>
                <c:pt idx="1">
                  <c:v>0.43273350471293914</c:v>
                </c:pt>
                <c:pt idx="2">
                  <c:v>0.47864768683274023</c:v>
                </c:pt>
                <c:pt idx="3">
                  <c:v>0.41702127659574467</c:v>
                </c:pt>
                <c:pt idx="4">
                  <c:v>0.42379958246346555</c:v>
                </c:pt>
                <c:pt idx="5">
                  <c:v>0.38693467336683418</c:v>
                </c:pt>
                <c:pt idx="6">
                  <c:v>0.34627831715210355</c:v>
                </c:pt>
                <c:pt idx="7">
                  <c:v>0.30115830115830117</c:v>
                </c:pt>
                <c:pt idx="8">
                  <c:v>0.40298507462686567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noFill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0-26F1-476B-A36E-C2903AFC55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8839325"/>
        <c:axId val="1862606916"/>
      </c:barChart>
      <c:catAx>
        <c:axId val="58839325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sz="1000" b="0" i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ZA" sz="1000" b="0" i="0">
                    <a:solidFill>
                      <a:srgbClr val="000000"/>
                    </a:solidFill>
                    <a:latin typeface="+mn-lt"/>
                  </a:rPr>
                  <a:t>Age groups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 rot="0"/>
          <a:lstStyle/>
          <a:p>
            <a:pPr lvl="0">
              <a:defRPr sz="1000" b="0" i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1862606916"/>
        <c:crosses val="autoZero"/>
        <c:auto val="1"/>
        <c:lblAlgn val="ctr"/>
        <c:lblOffset val="100"/>
        <c:noMultiLvlLbl val="1"/>
      </c:catAx>
      <c:valAx>
        <c:axId val="1862606916"/>
        <c:scaling>
          <c:orientation val="minMax"/>
          <c:max val="1"/>
        </c:scaling>
        <c:delete val="0"/>
        <c:axPos val="l"/>
        <c:title>
          <c:tx>
            <c:rich>
              <a:bodyPr/>
              <a:lstStyle/>
              <a:p>
                <a:pPr lvl="0">
                  <a:defRPr sz="1000" b="0" i="0">
                    <a:solidFill>
                      <a:srgbClr val="000000"/>
                    </a:solidFill>
                    <a:latin typeface="+mn-lt"/>
                  </a:defRPr>
                </a:pPr>
                <a:r>
                  <a:rPr lang="en-ZA" sz="1000" b="0" i="0">
                    <a:solidFill>
                      <a:srgbClr val="000000"/>
                    </a:solidFill>
                    <a:latin typeface="+mn-lt"/>
                  </a:rPr>
                  <a:t>Seroprevalence (%)</a:t>
                </a:r>
              </a:p>
            </c:rich>
          </c:tx>
          <c:overlay val="0"/>
        </c:title>
        <c:numFmt formatCode="0%" sourceLinked="1"/>
        <c:majorTickMark val="out"/>
        <c:minorTickMark val="none"/>
        <c:tickLblPos val="nextTo"/>
        <c:spPr>
          <a:ln/>
        </c:spPr>
        <c:txPr>
          <a:bodyPr/>
          <a:lstStyle/>
          <a:p>
            <a:pPr lvl="0">
              <a:defRPr sz="1000" b="0" i="0">
                <a:solidFill>
                  <a:srgbClr val="000000"/>
                </a:solidFill>
                <a:latin typeface="+mn-lt"/>
              </a:defRPr>
            </a:pPr>
            <a:endParaRPr lang="en-US"/>
          </a:p>
        </c:txPr>
        <c:crossAx val="58839325"/>
        <c:crosses val="autoZero"/>
        <c:crossBetween val="between"/>
      </c:valAx>
    </c:plotArea>
    <c:plotVisOnly val="1"/>
    <c:dispBlanksAs val="zero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85606074312335"/>
          <c:y val="0.1190284819738779"/>
          <c:w val="0.8256507964760148"/>
          <c:h val="0.72088764946048411"/>
        </c:manualLayout>
      </c:layout>
      <c:lineChart>
        <c:grouping val="standard"/>
        <c:varyColors val="0"/>
        <c:ser>
          <c:idx val="0"/>
          <c:order val="0"/>
          <c:tx>
            <c:strRef>
              <c:f>'By site'!$B$1</c:f>
              <c:strCache>
                <c:ptCount val="1"/>
                <c:pt idx="0">
                  <c:v>Seroprevalence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15875">
                <a:noFill/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rgbClr val="0070C0"/>
                </a:solidFill>
                <a:ln w="1587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E332-49A5-9D9A-EB2CB8BAA84D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50"/>
                </a:solidFill>
                <a:ln w="1587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E332-49A5-9D9A-EB2CB8BAA84D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C00000"/>
                </a:solidFill>
                <a:ln w="1587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E332-49A5-9D9A-EB2CB8BAA84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cust"/>
            <c:noEndCap val="0"/>
            <c:plus>
              <c:numRef>
                <c:f>'By site'!$F$2:$F$5</c:f>
                <c:numCache>
                  <c:formatCode>General</c:formatCode>
                  <c:ptCount val="4"/>
                  <c:pt idx="0">
                    <c:v>1.4500000000000013E-2</c:v>
                  </c:pt>
                  <c:pt idx="1">
                    <c:v>2.5000000000000022E-2</c:v>
                  </c:pt>
                  <c:pt idx="2">
                    <c:v>2.6600000000000013E-2</c:v>
                  </c:pt>
                  <c:pt idx="3">
                    <c:v>2.6399999999999979E-2</c:v>
                  </c:pt>
                </c:numCache>
              </c:numRef>
            </c:plus>
            <c:minus>
              <c:numRef>
                <c:f>'By site'!$E$2:$E$5</c:f>
                <c:numCache>
                  <c:formatCode>General</c:formatCode>
                  <c:ptCount val="4"/>
                  <c:pt idx="0">
                    <c:v>1.5500000000000014E-2</c:v>
                  </c:pt>
                  <c:pt idx="1">
                    <c:v>2.5000000000000022E-2</c:v>
                  </c:pt>
                  <c:pt idx="2">
                    <c:v>2.739999999999998E-2</c:v>
                  </c:pt>
                  <c:pt idx="3">
                    <c:v>2.6600000000000013E-2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'By site'!$A$2:$A$5</c:f>
              <c:strCache>
                <c:ptCount val="4"/>
                <c:pt idx="0">
                  <c:v>Overall (N=7455)</c:v>
                </c:pt>
                <c:pt idx="1">
                  <c:v>Pietermaritzburg (N=2455)</c:v>
                </c:pt>
                <c:pt idx="2">
                  <c:v>Klerksdorp (N=2354)</c:v>
                </c:pt>
                <c:pt idx="3">
                  <c:v>Mitchell's Plain (N=2646)</c:v>
                </c:pt>
              </c:strCache>
            </c:strRef>
          </c:cat>
          <c:val>
            <c:numRef>
              <c:f>'By site'!$B$2:$B$5</c:f>
              <c:numCache>
                <c:formatCode>0%</c:formatCode>
                <c:ptCount val="4"/>
                <c:pt idx="0">
                  <c:v>0.45050000000000001</c:v>
                </c:pt>
                <c:pt idx="1">
                  <c:v>0.49280000000000002</c:v>
                </c:pt>
                <c:pt idx="2">
                  <c:v>0.39839999999999998</c:v>
                </c:pt>
                <c:pt idx="3">
                  <c:v>0.45760000000000001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32-49A5-9D9A-EB2CB8BAA8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5823312"/>
        <c:axId val="735818736"/>
      </c:lineChart>
      <c:catAx>
        <c:axId val="735823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Site</a:t>
                </a:r>
              </a:p>
            </c:rich>
          </c:tx>
          <c:layout>
            <c:manualLayout>
              <c:xMode val="edge"/>
              <c:yMode val="edge"/>
              <c:x val="0.51455939699050635"/>
              <c:y val="0.919699318000680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818736"/>
        <c:crosses val="autoZero"/>
        <c:auto val="1"/>
        <c:lblAlgn val="ctr"/>
        <c:lblOffset val="100"/>
        <c:tickMarkSkip val="1"/>
        <c:noMultiLvlLbl val="0"/>
      </c:catAx>
      <c:valAx>
        <c:axId val="735818736"/>
        <c:scaling>
          <c:orientation val="minMax"/>
          <c:min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Seroprevalence</a:t>
                </a:r>
              </a:p>
            </c:rich>
          </c:tx>
          <c:layout>
            <c:manualLayout>
              <c:xMode val="edge"/>
              <c:yMode val="edge"/>
              <c:x val="1.1136240476278246E-2"/>
              <c:y val="0.350837117170442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823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Umgungundlovu!$F$2</c:f>
              <c:strCache>
                <c:ptCount val="1"/>
                <c:pt idx="0">
                  <c:v>Incidence per 100,000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Umgungundlovu!$A$3:$B$64</c:f>
              <c:multiLvlStrCache>
                <c:ptCount val="62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</c:lvl>
              </c:multiLvlStrCache>
            </c:multiLvlStrRef>
          </c:cat>
          <c:val>
            <c:numRef>
              <c:f>Umgungundlovu!$F$3:$F$64</c:f>
              <c:numCache>
                <c:formatCode>General</c:formatCode>
                <c:ptCount val="62"/>
                <c:pt idx="0">
                  <c:v>0.17399791780680687</c:v>
                </c:pt>
                <c:pt idx="1">
                  <c:v>0.17399791780680687</c:v>
                </c:pt>
                <c:pt idx="2">
                  <c:v>1.391983342454455</c:v>
                </c:pt>
                <c:pt idx="3">
                  <c:v>1.2179854246476483</c:v>
                </c:pt>
                <c:pt idx="4">
                  <c:v>0.26099687671021032</c:v>
                </c:pt>
                <c:pt idx="5">
                  <c:v>0.69599167122722749</c:v>
                </c:pt>
                <c:pt idx="6">
                  <c:v>0.43499479451701717</c:v>
                </c:pt>
                <c:pt idx="7">
                  <c:v>0.34799583561361375</c:v>
                </c:pt>
                <c:pt idx="8">
                  <c:v>0.60899271232382413</c:v>
                </c:pt>
                <c:pt idx="9">
                  <c:v>0.52199375342042065</c:v>
                </c:pt>
                <c:pt idx="10">
                  <c:v>0.69599167122722749</c:v>
                </c:pt>
                <c:pt idx="11">
                  <c:v>1.3049843835510517</c:v>
                </c:pt>
                <c:pt idx="12">
                  <c:v>4.4369469040735758</c:v>
                </c:pt>
                <c:pt idx="13">
                  <c:v>4.1759500273633652</c:v>
                </c:pt>
                <c:pt idx="14">
                  <c:v>6.6989198355620641</c:v>
                </c:pt>
                <c:pt idx="15">
                  <c:v>18.008784493004512</c:v>
                </c:pt>
                <c:pt idx="16">
                  <c:v>46.457444054417437</c:v>
                </c:pt>
                <c:pt idx="17">
                  <c:v>115.18662158810616</c:v>
                </c:pt>
                <c:pt idx="18">
                  <c:v>160.94807397129637</c:v>
                </c:pt>
                <c:pt idx="19">
                  <c:v>183.04580953276084</c:v>
                </c:pt>
                <c:pt idx="20">
                  <c:v>150.76919577959816</c:v>
                </c:pt>
                <c:pt idx="21">
                  <c:v>115.88261325933338</c:v>
                </c:pt>
                <c:pt idx="22">
                  <c:v>77.951067177449488</c:v>
                </c:pt>
                <c:pt idx="23">
                  <c:v>45.152459670866385</c:v>
                </c:pt>
                <c:pt idx="24">
                  <c:v>34.886582520264781</c:v>
                </c:pt>
                <c:pt idx="25">
                  <c:v>24.707704328566575</c:v>
                </c:pt>
                <c:pt idx="26">
                  <c:v>13.049843835510517</c:v>
                </c:pt>
                <c:pt idx="27">
                  <c:v>11.483862575249253</c:v>
                </c:pt>
                <c:pt idx="28">
                  <c:v>6.9599167122722747</c:v>
                </c:pt>
                <c:pt idx="29">
                  <c:v>3.0449635616191202</c:v>
                </c:pt>
                <c:pt idx="30">
                  <c:v>3.3059604383293308</c:v>
                </c:pt>
                <c:pt idx="31">
                  <c:v>5.2199375342042069</c:v>
                </c:pt>
                <c:pt idx="32">
                  <c:v>8.4388990136301345</c:v>
                </c:pt>
                <c:pt idx="33">
                  <c:v>7.1339146300790821</c:v>
                </c:pt>
                <c:pt idx="34">
                  <c:v>8.3519000547267304</c:v>
                </c:pt>
                <c:pt idx="35">
                  <c:v>4.9589406574939963</c:v>
                </c:pt>
                <c:pt idx="36">
                  <c:v>5.3069364931076093</c:v>
                </c:pt>
                <c:pt idx="37">
                  <c:v>6.6119208766586617</c:v>
                </c:pt>
                <c:pt idx="38">
                  <c:v>8.8738938081471517</c:v>
                </c:pt>
                <c:pt idx="39">
                  <c:v>18.704776164231738</c:v>
                </c:pt>
                <c:pt idx="40">
                  <c:v>59.855283725541561</c:v>
                </c:pt>
                <c:pt idx="41">
                  <c:v>92.740890191028058</c:v>
                </c:pt>
                <c:pt idx="42">
                  <c:v>136.58836547834341</c:v>
                </c:pt>
                <c:pt idx="43">
                  <c:v>225.93629627213875</c:v>
                </c:pt>
                <c:pt idx="44">
                  <c:v>265.25982569647709</c:v>
                </c:pt>
                <c:pt idx="45">
                  <c:v>157.55511457406362</c:v>
                </c:pt>
                <c:pt idx="46">
                  <c:v>91.957899560897445</c:v>
                </c:pt>
                <c:pt idx="47">
                  <c:v>58.724297259797325</c:v>
                </c:pt>
                <c:pt idx="48">
                  <c:v>35.06058043807159</c:v>
                </c:pt>
                <c:pt idx="49">
                  <c:v>23.402719945015523</c:v>
                </c:pt>
                <c:pt idx="50">
                  <c:v>15.572813643709214</c:v>
                </c:pt>
                <c:pt idx="51">
                  <c:v>28.883654355929941</c:v>
                </c:pt>
                <c:pt idx="52">
                  <c:v>15.398815725902409</c:v>
                </c:pt>
                <c:pt idx="53">
                  <c:v>6.6119208766586617</c:v>
                </c:pt>
                <c:pt idx="54">
                  <c:v>6.350923999948451</c:v>
                </c:pt>
                <c:pt idx="55">
                  <c:v>3.5669573150395411</c:v>
                </c:pt>
                <c:pt idx="56">
                  <c:v>2.9579646027157169</c:v>
                </c:pt>
                <c:pt idx="57">
                  <c:v>3.2189614794259271</c:v>
                </c:pt>
                <c:pt idx="58">
                  <c:v>2.78396668490891</c:v>
                </c:pt>
                <c:pt idx="59">
                  <c:v>2.2619729314884895</c:v>
                </c:pt>
                <c:pt idx="60">
                  <c:v>2.5229698081986998</c:v>
                </c:pt>
                <c:pt idx="61">
                  <c:v>4.0889510684599619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EC-4006-AE69-122F5AE46C36}"/>
            </c:ext>
          </c:extLst>
        </c:ser>
        <c:ser>
          <c:idx val="3"/>
          <c:order val="1"/>
          <c:tx>
            <c:strRef>
              <c:f>Umgungundlovu!$G$2</c:f>
              <c:strCache>
                <c:ptCount val="1"/>
                <c:pt idx="0">
                  <c:v>HUTS survey</c:v>
                </c:pt>
              </c:strCache>
            </c:strRef>
          </c:tx>
          <c:spPr>
            <a:solidFill>
              <a:schemeClr val="accent1">
                <a:alpha val="3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Umgungundlovu!$A$3:$B$64</c:f>
              <c:multiLvlStrCache>
                <c:ptCount val="62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</c:lvl>
              </c:multiLvlStrCache>
            </c:multiLvlStrRef>
          </c:cat>
          <c:val>
            <c:numRef>
              <c:f>Umgungundlovu!$G$3:$G$64</c:f>
              <c:numCache>
                <c:formatCode>General</c:formatCode>
                <c:ptCount val="62"/>
                <c:pt idx="38">
                  <c:v>270</c:v>
                </c:pt>
                <c:pt idx="39">
                  <c:v>270</c:v>
                </c:pt>
                <c:pt idx="40">
                  <c:v>270</c:v>
                </c:pt>
                <c:pt idx="41">
                  <c:v>270</c:v>
                </c:pt>
                <c:pt idx="42">
                  <c:v>270</c:v>
                </c:pt>
                <c:pt idx="43">
                  <c:v>270</c:v>
                </c:pt>
                <c:pt idx="44">
                  <c:v>270</c:v>
                </c:pt>
                <c:pt idx="45">
                  <c:v>270</c:v>
                </c:pt>
                <c:pt idx="46">
                  <c:v>270</c:v>
                </c:pt>
                <c:pt idx="47">
                  <c:v>270</c:v>
                </c:pt>
                <c:pt idx="48">
                  <c:v>270</c:v>
                </c:pt>
                <c:pt idx="49">
                  <c:v>270</c:v>
                </c:pt>
                <c:pt idx="50">
                  <c:v>270</c:v>
                </c:pt>
                <c:pt idx="51">
                  <c:v>270</c:v>
                </c:pt>
                <c:pt idx="52">
                  <c:v>270</c:v>
                </c:pt>
                <c:pt idx="53">
                  <c:v>270</c:v>
                </c:pt>
                <c:pt idx="54">
                  <c:v>270</c:v>
                </c:pt>
                <c:pt idx="55">
                  <c:v>270</c:v>
                </c:pt>
                <c:pt idx="56">
                  <c:v>270</c:v>
                </c:pt>
                <c:pt idx="57">
                  <c:v>270</c:v>
                </c:pt>
                <c:pt idx="58">
                  <c:v>270</c:v>
                </c:pt>
                <c:pt idx="59">
                  <c:v>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EC-4006-AE69-122F5AE46C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21333552"/>
        <c:axId val="721331888"/>
      </c:barChart>
      <c:catAx>
        <c:axId val="721333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Epidemiologic week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1331888"/>
        <c:crosses val="autoZero"/>
        <c:auto val="1"/>
        <c:lblAlgn val="ctr"/>
        <c:lblOffset val="100"/>
        <c:noMultiLvlLbl val="0"/>
      </c:catAx>
      <c:valAx>
        <c:axId val="721331888"/>
        <c:scaling>
          <c:orientation val="minMax"/>
          <c:max val="27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Incidence per 100,000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1333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980813686669932E-2"/>
          <c:y val="5.2583647836269523E-2"/>
          <c:w val="0.84653369437857462"/>
          <c:h val="0.48063121858078373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newcovclade!$C$1</c:f>
              <c:strCache>
                <c:ptCount val="1"/>
                <c:pt idx="0">
                  <c:v>Alpha(20I, V1)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multiLvlStrRef>
              <c:f>newcovclade!$A$2:$B$106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newcovclade!$C$2:$C$106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3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2</c:v>
                </c:pt>
                <c:pt idx="50">
                  <c:v>0</c:v>
                </c:pt>
                <c:pt idx="51">
                  <c:v>2</c:v>
                </c:pt>
                <c:pt idx="52">
                  <c:v>1</c:v>
                </c:pt>
                <c:pt idx="53">
                  <c:v>4</c:v>
                </c:pt>
                <c:pt idx="54">
                  <c:v>7</c:v>
                </c:pt>
                <c:pt idx="55">
                  <c:v>5</c:v>
                </c:pt>
                <c:pt idx="56">
                  <c:v>2</c:v>
                </c:pt>
                <c:pt idx="57">
                  <c:v>1</c:v>
                </c:pt>
                <c:pt idx="58">
                  <c:v>3</c:v>
                </c:pt>
                <c:pt idx="59">
                  <c:v>3</c:v>
                </c:pt>
                <c:pt idx="60">
                  <c:v>13</c:v>
                </c:pt>
                <c:pt idx="61">
                  <c:v>13</c:v>
                </c:pt>
                <c:pt idx="62">
                  <c:v>23</c:v>
                </c:pt>
                <c:pt idx="63">
                  <c:v>23</c:v>
                </c:pt>
                <c:pt idx="64">
                  <c:v>21</c:v>
                </c:pt>
                <c:pt idx="65">
                  <c:v>36</c:v>
                </c:pt>
                <c:pt idx="66">
                  <c:v>21</c:v>
                </c:pt>
                <c:pt idx="67">
                  <c:v>34</c:v>
                </c:pt>
                <c:pt idx="68">
                  <c:v>20</c:v>
                </c:pt>
                <c:pt idx="69">
                  <c:v>17</c:v>
                </c:pt>
                <c:pt idx="70">
                  <c:v>2</c:v>
                </c:pt>
                <c:pt idx="71">
                  <c:v>0</c:v>
                </c:pt>
                <c:pt idx="72">
                  <c:v>5</c:v>
                </c:pt>
                <c:pt idx="73">
                  <c:v>2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2B-45E9-9A99-F29A0DB1E143}"/>
            </c:ext>
          </c:extLst>
        </c:ser>
        <c:ser>
          <c:idx val="2"/>
          <c:order val="2"/>
          <c:tx>
            <c:strRef>
              <c:f>newcovclade!$D$1</c:f>
              <c:strCache>
                <c:ptCount val="1"/>
                <c:pt idx="0">
                  <c:v>Beta(20H, V2)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newcovclade!$A$2:$B$106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newcovclade!$D$2:$D$106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6</c:v>
                </c:pt>
                <c:pt idx="25">
                  <c:v>7</c:v>
                </c:pt>
                <c:pt idx="26">
                  <c:v>18</c:v>
                </c:pt>
                <c:pt idx="27">
                  <c:v>26</c:v>
                </c:pt>
                <c:pt idx="28">
                  <c:v>41</c:v>
                </c:pt>
                <c:pt idx="29">
                  <c:v>19</c:v>
                </c:pt>
                <c:pt idx="30">
                  <c:v>37</c:v>
                </c:pt>
                <c:pt idx="31">
                  <c:v>23</c:v>
                </c:pt>
                <c:pt idx="32">
                  <c:v>62</c:v>
                </c:pt>
                <c:pt idx="33">
                  <c:v>78</c:v>
                </c:pt>
                <c:pt idx="34">
                  <c:v>102</c:v>
                </c:pt>
                <c:pt idx="35">
                  <c:v>148</c:v>
                </c:pt>
                <c:pt idx="36">
                  <c:v>107</c:v>
                </c:pt>
                <c:pt idx="37">
                  <c:v>189</c:v>
                </c:pt>
                <c:pt idx="38">
                  <c:v>198</c:v>
                </c:pt>
                <c:pt idx="39">
                  <c:v>209</c:v>
                </c:pt>
                <c:pt idx="40">
                  <c:v>235</c:v>
                </c:pt>
                <c:pt idx="41">
                  <c:v>326</c:v>
                </c:pt>
                <c:pt idx="42">
                  <c:v>417</c:v>
                </c:pt>
                <c:pt idx="43">
                  <c:v>461</c:v>
                </c:pt>
                <c:pt idx="44">
                  <c:v>583</c:v>
                </c:pt>
                <c:pt idx="45">
                  <c:v>370</c:v>
                </c:pt>
                <c:pt idx="46">
                  <c:v>213</c:v>
                </c:pt>
                <c:pt idx="47">
                  <c:v>192</c:v>
                </c:pt>
                <c:pt idx="48">
                  <c:v>211</c:v>
                </c:pt>
                <c:pt idx="49">
                  <c:v>138</c:v>
                </c:pt>
                <c:pt idx="50">
                  <c:v>156</c:v>
                </c:pt>
                <c:pt idx="51">
                  <c:v>101</c:v>
                </c:pt>
                <c:pt idx="52">
                  <c:v>138</c:v>
                </c:pt>
                <c:pt idx="53">
                  <c:v>248</c:v>
                </c:pt>
                <c:pt idx="54">
                  <c:v>176</c:v>
                </c:pt>
                <c:pt idx="55">
                  <c:v>148</c:v>
                </c:pt>
                <c:pt idx="56">
                  <c:v>127</c:v>
                </c:pt>
                <c:pt idx="57">
                  <c:v>94</c:v>
                </c:pt>
                <c:pt idx="58">
                  <c:v>115</c:v>
                </c:pt>
                <c:pt idx="59">
                  <c:v>195</c:v>
                </c:pt>
                <c:pt idx="60">
                  <c:v>134</c:v>
                </c:pt>
                <c:pt idx="61">
                  <c:v>228</c:v>
                </c:pt>
                <c:pt idx="62">
                  <c:v>187</c:v>
                </c:pt>
                <c:pt idx="63">
                  <c:v>201</c:v>
                </c:pt>
                <c:pt idx="64">
                  <c:v>213</c:v>
                </c:pt>
                <c:pt idx="65">
                  <c:v>237</c:v>
                </c:pt>
                <c:pt idx="66">
                  <c:v>197</c:v>
                </c:pt>
                <c:pt idx="67">
                  <c:v>108</c:v>
                </c:pt>
                <c:pt idx="68">
                  <c:v>82</c:v>
                </c:pt>
                <c:pt idx="69">
                  <c:v>66</c:v>
                </c:pt>
                <c:pt idx="70">
                  <c:v>33</c:v>
                </c:pt>
                <c:pt idx="71">
                  <c:v>18</c:v>
                </c:pt>
                <c:pt idx="72">
                  <c:v>7</c:v>
                </c:pt>
                <c:pt idx="73">
                  <c:v>8</c:v>
                </c:pt>
                <c:pt idx="74">
                  <c:v>6</c:v>
                </c:pt>
                <c:pt idx="75">
                  <c:v>4</c:v>
                </c:pt>
                <c:pt idx="76">
                  <c:v>4</c:v>
                </c:pt>
                <c:pt idx="77">
                  <c:v>3</c:v>
                </c:pt>
                <c:pt idx="78">
                  <c:v>2</c:v>
                </c:pt>
                <c:pt idx="79">
                  <c:v>0</c:v>
                </c:pt>
                <c:pt idx="80">
                  <c:v>0</c:v>
                </c:pt>
                <c:pt idx="81">
                  <c:v>6</c:v>
                </c:pt>
                <c:pt idx="82">
                  <c:v>2</c:v>
                </c:pt>
                <c:pt idx="83">
                  <c:v>52</c:v>
                </c:pt>
                <c:pt idx="84">
                  <c:v>5</c:v>
                </c:pt>
                <c:pt idx="85">
                  <c:v>5</c:v>
                </c:pt>
                <c:pt idx="86">
                  <c:v>2</c:v>
                </c:pt>
                <c:pt idx="87">
                  <c:v>3</c:v>
                </c:pt>
                <c:pt idx="88">
                  <c:v>1</c:v>
                </c:pt>
                <c:pt idx="89">
                  <c:v>1</c:v>
                </c:pt>
                <c:pt idx="90">
                  <c:v>0</c:v>
                </c:pt>
                <c:pt idx="91">
                  <c:v>2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1</c:v>
                </c:pt>
                <c:pt idx="100">
                  <c:v>1</c:v>
                </c:pt>
                <c:pt idx="101">
                  <c:v>0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2B-45E9-9A99-F29A0DB1E143}"/>
            </c:ext>
          </c:extLst>
        </c:ser>
        <c:ser>
          <c:idx val="3"/>
          <c:order val="3"/>
          <c:tx>
            <c:strRef>
              <c:f>newcovclade!$E$1</c:f>
              <c:strCache>
                <c:ptCount val="1"/>
                <c:pt idx="0">
                  <c:v>C.1.2(20D)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multiLvlStrRef>
              <c:f>newcovclade!$A$2:$B$106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newcovclade!$E$2:$E$106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1</c:v>
                </c:pt>
                <c:pt idx="63">
                  <c:v>3</c:v>
                </c:pt>
                <c:pt idx="64">
                  <c:v>0</c:v>
                </c:pt>
                <c:pt idx="65">
                  <c:v>3</c:v>
                </c:pt>
                <c:pt idx="66">
                  <c:v>9</c:v>
                </c:pt>
                <c:pt idx="67">
                  <c:v>11</c:v>
                </c:pt>
                <c:pt idx="68">
                  <c:v>12</c:v>
                </c:pt>
                <c:pt idx="69">
                  <c:v>18</c:v>
                </c:pt>
                <c:pt idx="70">
                  <c:v>32</c:v>
                </c:pt>
                <c:pt idx="71">
                  <c:v>29</c:v>
                </c:pt>
                <c:pt idx="72">
                  <c:v>29</c:v>
                </c:pt>
                <c:pt idx="73">
                  <c:v>23</c:v>
                </c:pt>
                <c:pt idx="74">
                  <c:v>29</c:v>
                </c:pt>
                <c:pt idx="75">
                  <c:v>14</c:v>
                </c:pt>
                <c:pt idx="76">
                  <c:v>13</c:v>
                </c:pt>
                <c:pt idx="77">
                  <c:v>14</c:v>
                </c:pt>
                <c:pt idx="78">
                  <c:v>14</c:v>
                </c:pt>
                <c:pt idx="79">
                  <c:v>15</c:v>
                </c:pt>
                <c:pt idx="80">
                  <c:v>16</c:v>
                </c:pt>
                <c:pt idx="81">
                  <c:v>16</c:v>
                </c:pt>
                <c:pt idx="82">
                  <c:v>9</c:v>
                </c:pt>
                <c:pt idx="83">
                  <c:v>9</c:v>
                </c:pt>
                <c:pt idx="84">
                  <c:v>16</c:v>
                </c:pt>
                <c:pt idx="85">
                  <c:v>4</c:v>
                </c:pt>
                <c:pt idx="86">
                  <c:v>7</c:v>
                </c:pt>
                <c:pt idx="87">
                  <c:v>3</c:v>
                </c:pt>
                <c:pt idx="88">
                  <c:v>5</c:v>
                </c:pt>
                <c:pt idx="89">
                  <c:v>1</c:v>
                </c:pt>
                <c:pt idx="90">
                  <c:v>2</c:v>
                </c:pt>
                <c:pt idx="91">
                  <c:v>5</c:v>
                </c:pt>
                <c:pt idx="92">
                  <c:v>1</c:v>
                </c:pt>
                <c:pt idx="93">
                  <c:v>1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2B-45E9-9A99-F29A0DB1E143}"/>
            </c:ext>
          </c:extLst>
        </c:ser>
        <c:ser>
          <c:idx val="4"/>
          <c:order val="4"/>
          <c:tx>
            <c:strRef>
              <c:f>newcovclade!$F$1</c:f>
              <c:strCache>
                <c:ptCount val="1"/>
                <c:pt idx="0">
                  <c:v>Delta(21J, 21A, 21I)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multiLvlStrRef>
              <c:f>newcovclade!$A$2:$B$106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newcovclade!$F$2:$F$106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4</c:v>
                </c:pt>
                <c:pt idx="54">
                  <c:v>11</c:v>
                </c:pt>
                <c:pt idx="55">
                  <c:v>4</c:v>
                </c:pt>
                <c:pt idx="56">
                  <c:v>10</c:v>
                </c:pt>
                <c:pt idx="57">
                  <c:v>0</c:v>
                </c:pt>
                <c:pt idx="58">
                  <c:v>6</c:v>
                </c:pt>
                <c:pt idx="59">
                  <c:v>3</c:v>
                </c:pt>
                <c:pt idx="60">
                  <c:v>3</c:v>
                </c:pt>
                <c:pt idx="61">
                  <c:v>17</c:v>
                </c:pt>
                <c:pt idx="62">
                  <c:v>23</c:v>
                </c:pt>
                <c:pt idx="63">
                  <c:v>37</c:v>
                </c:pt>
                <c:pt idx="64">
                  <c:v>89</c:v>
                </c:pt>
                <c:pt idx="65">
                  <c:v>202</c:v>
                </c:pt>
                <c:pt idx="66">
                  <c:v>290</c:v>
                </c:pt>
                <c:pt idx="67">
                  <c:v>523</c:v>
                </c:pt>
                <c:pt idx="68">
                  <c:v>718</c:v>
                </c:pt>
                <c:pt idx="69">
                  <c:v>975</c:v>
                </c:pt>
                <c:pt idx="70">
                  <c:v>1017</c:v>
                </c:pt>
                <c:pt idx="71">
                  <c:v>869</c:v>
                </c:pt>
                <c:pt idx="72">
                  <c:v>738</c:v>
                </c:pt>
                <c:pt idx="73">
                  <c:v>898</c:v>
                </c:pt>
                <c:pt idx="74">
                  <c:v>701</c:v>
                </c:pt>
                <c:pt idx="75">
                  <c:v>613</c:v>
                </c:pt>
                <c:pt idx="76">
                  <c:v>719</c:v>
                </c:pt>
                <c:pt idx="77">
                  <c:v>615</c:v>
                </c:pt>
                <c:pt idx="78">
                  <c:v>642</c:v>
                </c:pt>
                <c:pt idx="79">
                  <c:v>526</c:v>
                </c:pt>
                <c:pt idx="80">
                  <c:v>435</c:v>
                </c:pt>
                <c:pt idx="81">
                  <c:v>323</c:v>
                </c:pt>
                <c:pt idx="82">
                  <c:v>200</c:v>
                </c:pt>
                <c:pt idx="83">
                  <c:v>229</c:v>
                </c:pt>
                <c:pt idx="84">
                  <c:v>215</c:v>
                </c:pt>
                <c:pt idx="85">
                  <c:v>135</c:v>
                </c:pt>
                <c:pt idx="86">
                  <c:v>95</c:v>
                </c:pt>
                <c:pt idx="87">
                  <c:v>49</c:v>
                </c:pt>
                <c:pt idx="88">
                  <c:v>36</c:v>
                </c:pt>
                <c:pt idx="89">
                  <c:v>40</c:v>
                </c:pt>
                <c:pt idx="90">
                  <c:v>45</c:v>
                </c:pt>
                <c:pt idx="91">
                  <c:v>18</c:v>
                </c:pt>
                <c:pt idx="92">
                  <c:v>4</c:v>
                </c:pt>
                <c:pt idx="93">
                  <c:v>1</c:v>
                </c:pt>
                <c:pt idx="94">
                  <c:v>3</c:v>
                </c:pt>
                <c:pt idx="95">
                  <c:v>1</c:v>
                </c:pt>
                <c:pt idx="96">
                  <c:v>1</c:v>
                </c:pt>
                <c:pt idx="97">
                  <c:v>2</c:v>
                </c:pt>
                <c:pt idx="98">
                  <c:v>1</c:v>
                </c:pt>
                <c:pt idx="99">
                  <c:v>2</c:v>
                </c:pt>
                <c:pt idx="100">
                  <c:v>0</c:v>
                </c:pt>
                <c:pt idx="101">
                  <c:v>1</c:v>
                </c:pt>
                <c:pt idx="102">
                  <c:v>1</c:v>
                </c:pt>
                <c:pt idx="103">
                  <c:v>2</c:v>
                </c:pt>
                <c:pt idx="10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D2B-45E9-9A99-F29A0DB1E143}"/>
            </c:ext>
          </c:extLst>
        </c:ser>
        <c:ser>
          <c:idx val="5"/>
          <c:order val="5"/>
          <c:tx>
            <c:strRef>
              <c:f>newcovclade!$G$1</c:f>
              <c:strCache>
                <c:ptCount val="1"/>
                <c:pt idx="0">
                  <c:v>Eta (21D) 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newcovclade!$A$2:$B$106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newcovclade!$G$2:$G$106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1</c:v>
                </c:pt>
                <c:pt idx="61">
                  <c:v>2</c:v>
                </c:pt>
                <c:pt idx="62">
                  <c:v>7</c:v>
                </c:pt>
                <c:pt idx="63">
                  <c:v>0</c:v>
                </c:pt>
                <c:pt idx="64">
                  <c:v>4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2B-45E9-9A99-F29A0DB1E143}"/>
            </c:ext>
          </c:extLst>
        </c:ser>
        <c:ser>
          <c:idx val="6"/>
          <c:order val="6"/>
          <c:tx>
            <c:strRef>
              <c:f>newcovclade!$H$1</c:f>
              <c:strCache>
                <c:ptCount val="1"/>
                <c:pt idx="0">
                  <c:v> Kappa (21B) 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newcovclade!$A$2:$B$106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newcovclade!$H$2:$H$106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4</c:v>
                </c:pt>
                <c:pt idx="66">
                  <c:v>6</c:v>
                </c:pt>
                <c:pt idx="67">
                  <c:v>2</c:v>
                </c:pt>
                <c:pt idx="68">
                  <c:v>0</c:v>
                </c:pt>
                <c:pt idx="69">
                  <c:v>0</c:v>
                </c:pt>
                <c:pt idx="70">
                  <c:v>1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1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D2B-45E9-9A99-F29A0DB1E143}"/>
            </c:ext>
          </c:extLst>
        </c:ser>
        <c:ser>
          <c:idx val="7"/>
          <c:order val="7"/>
          <c:tx>
            <c:strRef>
              <c:f>newcovclade!$I$1</c:f>
              <c:strCache>
                <c:ptCount val="1"/>
                <c:pt idx="0">
                  <c:v>Omicron (21K, 21L,2M) 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multiLvlStrRef>
              <c:f>newcovclade!$A$2:$B$106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newcovclade!$I$2:$I$106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1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</c:v>
                </c:pt>
                <c:pt idx="83">
                  <c:v>0</c:v>
                </c:pt>
                <c:pt idx="84">
                  <c:v>1</c:v>
                </c:pt>
                <c:pt idx="85">
                  <c:v>0</c:v>
                </c:pt>
                <c:pt idx="86">
                  <c:v>2</c:v>
                </c:pt>
                <c:pt idx="87">
                  <c:v>2</c:v>
                </c:pt>
                <c:pt idx="88">
                  <c:v>20</c:v>
                </c:pt>
                <c:pt idx="89">
                  <c:v>251</c:v>
                </c:pt>
                <c:pt idx="90">
                  <c:v>662</c:v>
                </c:pt>
                <c:pt idx="91">
                  <c:v>1407</c:v>
                </c:pt>
                <c:pt idx="92">
                  <c:v>1161</c:v>
                </c:pt>
                <c:pt idx="93">
                  <c:v>1004</c:v>
                </c:pt>
                <c:pt idx="94">
                  <c:v>876</c:v>
                </c:pt>
                <c:pt idx="95">
                  <c:v>620</c:v>
                </c:pt>
                <c:pt idx="96">
                  <c:v>823</c:v>
                </c:pt>
                <c:pt idx="97">
                  <c:v>594</c:v>
                </c:pt>
                <c:pt idx="98">
                  <c:v>696</c:v>
                </c:pt>
                <c:pt idx="99">
                  <c:v>468</c:v>
                </c:pt>
                <c:pt idx="100">
                  <c:v>257</c:v>
                </c:pt>
                <c:pt idx="101">
                  <c:v>273</c:v>
                </c:pt>
                <c:pt idx="102">
                  <c:v>334</c:v>
                </c:pt>
                <c:pt idx="103">
                  <c:v>302</c:v>
                </c:pt>
                <c:pt idx="104">
                  <c:v>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D2B-45E9-9A99-F29A0DB1E143}"/>
            </c:ext>
          </c:extLst>
        </c:ser>
        <c:ser>
          <c:idx val="8"/>
          <c:order val="8"/>
          <c:tx>
            <c:strRef>
              <c:f>newcovclade!$J$1</c:f>
              <c:strCache>
                <c:ptCount val="1"/>
                <c:pt idx="0">
                  <c:v>Ancestral_Strain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multiLvlStrRef>
              <c:f>newcovclade!$A$2:$B$106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newcovclade!$J$2:$J$106</c:f>
              <c:numCache>
                <c:formatCode>General</c:formatCode>
                <c:ptCount val="105"/>
                <c:pt idx="0">
                  <c:v>2</c:v>
                </c:pt>
                <c:pt idx="1">
                  <c:v>2</c:v>
                </c:pt>
                <c:pt idx="2">
                  <c:v>19</c:v>
                </c:pt>
                <c:pt idx="3">
                  <c:v>31</c:v>
                </c:pt>
                <c:pt idx="4">
                  <c:v>63</c:v>
                </c:pt>
                <c:pt idx="5">
                  <c:v>43</c:v>
                </c:pt>
                <c:pt idx="6">
                  <c:v>57</c:v>
                </c:pt>
                <c:pt idx="7">
                  <c:v>68</c:v>
                </c:pt>
                <c:pt idx="8">
                  <c:v>33</c:v>
                </c:pt>
                <c:pt idx="9">
                  <c:v>105</c:v>
                </c:pt>
                <c:pt idx="10">
                  <c:v>45</c:v>
                </c:pt>
                <c:pt idx="11">
                  <c:v>42</c:v>
                </c:pt>
                <c:pt idx="12">
                  <c:v>54</c:v>
                </c:pt>
                <c:pt idx="13">
                  <c:v>62</c:v>
                </c:pt>
                <c:pt idx="14">
                  <c:v>56</c:v>
                </c:pt>
                <c:pt idx="15">
                  <c:v>139</c:v>
                </c:pt>
                <c:pt idx="16">
                  <c:v>106</c:v>
                </c:pt>
                <c:pt idx="17">
                  <c:v>176</c:v>
                </c:pt>
                <c:pt idx="18">
                  <c:v>161</c:v>
                </c:pt>
                <c:pt idx="19">
                  <c:v>298</c:v>
                </c:pt>
                <c:pt idx="20">
                  <c:v>260</c:v>
                </c:pt>
                <c:pt idx="21">
                  <c:v>290</c:v>
                </c:pt>
                <c:pt idx="22">
                  <c:v>95</c:v>
                </c:pt>
                <c:pt idx="23">
                  <c:v>134</c:v>
                </c:pt>
                <c:pt idx="24">
                  <c:v>67</c:v>
                </c:pt>
                <c:pt idx="25">
                  <c:v>56</c:v>
                </c:pt>
                <c:pt idx="26">
                  <c:v>133</c:v>
                </c:pt>
                <c:pt idx="27">
                  <c:v>158</c:v>
                </c:pt>
                <c:pt idx="28">
                  <c:v>105</c:v>
                </c:pt>
                <c:pt idx="29">
                  <c:v>75</c:v>
                </c:pt>
                <c:pt idx="30">
                  <c:v>79</c:v>
                </c:pt>
                <c:pt idx="31">
                  <c:v>164</c:v>
                </c:pt>
                <c:pt idx="32">
                  <c:v>108</c:v>
                </c:pt>
                <c:pt idx="33">
                  <c:v>116</c:v>
                </c:pt>
                <c:pt idx="34">
                  <c:v>138</c:v>
                </c:pt>
                <c:pt idx="35">
                  <c:v>104</c:v>
                </c:pt>
                <c:pt idx="36">
                  <c:v>44</c:v>
                </c:pt>
                <c:pt idx="37">
                  <c:v>84</c:v>
                </c:pt>
                <c:pt idx="38">
                  <c:v>37</c:v>
                </c:pt>
                <c:pt idx="39">
                  <c:v>25</c:v>
                </c:pt>
                <c:pt idx="40">
                  <c:v>21</c:v>
                </c:pt>
                <c:pt idx="41">
                  <c:v>13</c:v>
                </c:pt>
                <c:pt idx="42">
                  <c:v>28</c:v>
                </c:pt>
                <c:pt idx="43">
                  <c:v>26</c:v>
                </c:pt>
                <c:pt idx="44">
                  <c:v>76</c:v>
                </c:pt>
                <c:pt idx="45">
                  <c:v>25</c:v>
                </c:pt>
                <c:pt idx="46">
                  <c:v>19</c:v>
                </c:pt>
                <c:pt idx="47">
                  <c:v>12</c:v>
                </c:pt>
                <c:pt idx="48">
                  <c:v>7</c:v>
                </c:pt>
                <c:pt idx="49">
                  <c:v>4</c:v>
                </c:pt>
                <c:pt idx="50">
                  <c:v>7</c:v>
                </c:pt>
                <c:pt idx="51">
                  <c:v>0</c:v>
                </c:pt>
                <c:pt idx="52">
                  <c:v>4</c:v>
                </c:pt>
                <c:pt idx="53">
                  <c:v>9</c:v>
                </c:pt>
                <c:pt idx="54">
                  <c:v>26</c:v>
                </c:pt>
                <c:pt idx="55">
                  <c:v>24</c:v>
                </c:pt>
                <c:pt idx="56">
                  <c:v>23</c:v>
                </c:pt>
                <c:pt idx="57">
                  <c:v>10</c:v>
                </c:pt>
                <c:pt idx="58">
                  <c:v>15</c:v>
                </c:pt>
                <c:pt idx="59">
                  <c:v>37</c:v>
                </c:pt>
                <c:pt idx="60">
                  <c:v>11</c:v>
                </c:pt>
                <c:pt idx="61">
                  <c:v>43</c:v>
                </c:pt>
                <c:pt idx="62">
                  <c:v>34</c:v>
                </c:pt>
                <c:pt idx="63">
                  <c:v>35</c:v>
                </c:pt>
                <c:pt idx="64">
                  <c:v>44</c:v>
                </c:pt>
                <c:pt idx="65">
                  <c:v>79</c:v>
                </c:pt>
                <c:pt idx="66">
                  <c:v>65</c:v>
                </c:pt>
                <c:pt idx="67">
                  <c:v>85</c:v>
                </c:pt>
                <c:pt idx="68">
                  <c:v>71</c:v>
                </c:pt>
                <c:pt idx="69">
                  <c:v>111</c:v>
                </c:pt>
                <c:pt idx="70">
                  <c:v>88</c:v>
                </c:pt>
                <c:pt idx="71">
                  <c:v>28</c:v>
                </c:pt>
                <c:pt idx="72">
                  <c:v>35</c:v>
                </c:pt>
                <c:pt idx="73">
                  <c:v>29</c:v>
                </c:pt>
                <c:pt idx="74">
                  <c:v>20</c:v>
                </c:pt>
                <c:pt idx="75">
                  <c:v>7</c:v>
                </c:pt>
                <c:pt idx="76">
                  <c:v>11</c:v>
                </c:pt>
                <c:pt idx="77">
                  <c:v>27</c:v>
                </c:pt>
                <c:pt idx="78">
                  <c:v>21</c:v>
                </c:pt>
                <c:pt idx="79">
                  <c:v>21</c:v>
                </c:pt>
                <c:pt idx="80">
                  <c:v>23</c:v>
                </c:pt>
                <c:pt idx="81">
                  <c:v>13</c:v>
                </c:pt>
                <c:pt idx="82">
                  <c:v>4</c:v>
                </c:pt>
                <c:pt idx="83">
                  <c:v>4</c:v>
                </c:pt>
                <c:pt idx="84">
                  <c:v>2</c:v>
                </c:pt>
                <c:pt idx="85">
                  <c:v>2</c:v>
                </c:pt>
                <c:pt idx="86">
                  <c:v>0</c:v>
                </c:pt>
                <c:pt idx="87">
                  <c:v>0</c:v>
                </c:pt>
                <c:pt idx="88">
                  <c:v>1</c:v>
                </c:pt>
                <c:pt idx="89">
                  <c:v>4</c:v>
                </c:pt>
                <c:pt idx="90">
                  <c:v>6</c:v>
                </c:pt>
                <c:pt idx="91">
                  <c:v>2</c:v>
                </c:pt>
                <c:pt idx="92">
                  <c:v>4</c:v>
                </c:pt>
                <c:pt idx="93">
                  <c:v>0</c:v>
                </c:pt>
                <c:pt idx="94">
                  <c:v>1</c:v>
                </c:pt>
                <c:pt idx="95">
                  <c:v>6</c:v>
                </c:pt>
                <c:pt idx="96">
                  <c:v>9</c:v>
                </c:pt>
                <c:pt idx="97">
                  <c:v>5</c:v>
                </c:pt>
                <c:pt idx="98">
                  <c:v>4</c:v>
                </c:pt>
                <c:pt idx="99">
                  <c:v>3</c:v>
                </c:pt>
                <c:pt idx="100">
                  <c:v>1</c:v>
                </c:pt>
                <c:pt idx="101">
                  <c:v>3</c:v>
                </c:pt>
                <c:pt idx="102">
                  <c:v>0</c:v>
                </c:pt>
                <c:pt idx="103">
                  <c:v>2</c:v>
                </c:pt>
                <c:pt idx="10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D2B-45E9-9A99-F29A0DB1E1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"/>
        <c:overlap val="100"/>
        <c:axId val="387585064"/>
        <c:axId val="3875775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newcovclade!$B$1</c15:sqref>
                        </c15:formulaRef>
                      </c:ext>
                    </c:extLst>
                    <c:strCache>
                      <c:ptCount val="1"/>
                      <c:pt idx="0">
                        <c:v>coll_week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newcovclade!$A$2:$B$106</c15:sqref>
                        </c15:formulaRef>
                      </c:ext>
                    </c:extLst>
                    <c:multiLvlStrCache>
                      <c:ptCount val="105"/>
                      <c:lvl>
                        <c:pt idx="0">
                          <c:v>10</c:v>
                        </c:pt>
                        <c:pt idx="1">
                          <c:v>11</c:v>
                        </c:pt>
                        <c:pt idx="2">
                          <c:v>12</c:v>
                        </c:pt>
                        <c:pt idx="3">
                          <c:v>13</c:v>
                        </c:pt>
                        <c:pt idx="4">
                          <c:v>14</c:v>
                        </c:pt>
                        <c:pt idx="5">
                          <c:v>15</c:v>
                        </c:pt>
                        <c:pt idx="6">
                          <c:v>16</c:v>
                        </c:pt>
                        <c:pt idx="7">
                          <c:v>17</c:v>
                        </c:pt>
                        <c:pt idx="8">
                          <c:v>18</c:v>
                        </c:pt>
                        <c:pt idx="9">
                          <c:v>19</c:v>
                        </c:pt>
                        <c:pt idx="10">
                          <c:v>20</c:v>
                        </c:pt>
                        <c:pt idx="11">
                          <c:v>21</c:v>
                        </c:pt>
                        <c:pt idx="12">
                          <c:v>22</c:v>
                        </c:pt>
                        <c:pt idx="13">
                          <c:v>23</c:v>
                        </c:pt>
                        <c:pt idx="14">
                          <c:v>24</c:v>
                        </c:pt>
                        <c:pt idx="15">
                          <c:v>25</c:v>
                        </c:pt>
                        <c:pt idx="16">
                          <c:v>26</c:v>
                        </c:pt>
                        <c:pt idx="17">
                          <c:v>27</c:v>
                        </c:pt>
                        <c:pt idx="18">
                          <c:v>28</c:v>
                        </c:pt>
                        <c:pt idx="19">
                          <c:v>29</c:v>
                        </c:pt>
                        <c:pt idx="20">
                          <c:v>30</c:v>
                        </c:pt>
                        <c:pt idx="21">
                          <c:v>31</c:v>
                        </c:pt>
                        <c:pt idx="22">
                          <c:v>32</c:v>
                        </c:pt>
                        <c:pt idx="23">
                          <c:v>33</c:v>
                        </c:pt>
                        <c:pt idx="24">
                          <c:v>34</c:v>
                        </c:pt>
                        <c:pt idx="25">
                          <c:v>35</c:v>
                        </c:pt>
                        <c:pt idx="26">
                          <c:v>36</c:v>
                        </c:pt>
                        <c:pt idx="27">
                          <c:v>37</c:v>
                        </c:pt>
                        <c:pt idx="28">
                          <c:v>38</c:v>
                        </c:pt>
                        <c:pt idx="29">
                          <c:v>39</c:v>
                        </c:pt>
                        <c:pt idx="30">
                          <c:v>40</c:v>
                        </c:pt>
                        <c:pt idx="31">
                          <c:v>41</c:v>
                        </c:pt>
                        <c:pt idx="32">
                          <c:v>42</c:v>
                        </c:pt>
                        <c:pt idx="33">
                          <c:v>43</c:v>
                        </c:pt>
                        <c:pt idx="34">
                          <c:v>44</c:v>
                        </c:pt>
                        <c:pt idx="35">
                          <c:v>45</c:v>
                        </c:pt>
                        <c:pt idx="36">
                          <c:v>46</c:v>
                        </c:pt>
                        <c:pt idx="37">
                          <c:v>47</c:v>
                        </c:pt>
                        <c:pt idx="38">
                          <c:v>48</c:v>
                        </c:pt>
                        <c:pt idx="39">
                          <c:v>49</c:v>
                        </c:pt>
                        <c:pt idx="40">
                          <c:v>50</c:v>
                        </c:pt>
                        <c:pt idx="41">
                          <c:v>51</c:v>
                        </c:pt>
                        <c:pt idx="42">
                          <c:v>52</c:v>
                        </c:pt>
                        <c:pt idx="43">
                          <c:v>53</c:v>
                        </c:pt>
                        <c:pt idx="44">
                          <c:v>1</c:v>
                        </c:pt>
                        <c:pt idx="45">
                          <c:v>2</c:v>
                        </c:pt>
                        <c:pt idx="46">
                          <c:v>3</c:v>
                        </c:pt>
                        <c:pt idx="47">
                          <c:v>4</c:v>
                        </c:pt>
                        <c:pt idx="48">
                          <c:v>5</c:v>
                        </c:pt>
                        <c:pt idx="49">
                          <c:v>6</c:v>
                        </c:pt>
                        <c:pt idx="50">
                          <c:v>7</c:v>
                        </c:pt>
                        <c:pt idx="51">
                          <c:v>8</c:v>
                        </c:pt>
                        <c:pt idx="52">
                          <c:v>9</c:v>
                        </c:pt>
                        <c:pt idx="53">
                          <c:v>10</c:v>
                        </c:pt>
                        <c:pt idx="54">
                          <c:v>11</c:v>
                        </c:pt>
                        <c:pt idx="55">
                          <c:v>12</c:v>
                        </c:pt>
                        <c:pt idx="56">
                          <c:v>13</c:v>
                        </c:pt>
                        <c:pt idx="57">
                          <c:v>14</c:v>
                        </c:pt>
                        <c:pt idx="58">
                          <c:v>15</c:v>
                        </c:pt>
                        <c:pt idx="59">
                          <c:v>16</c:v>
                        </c:pt>
                        <c:pt idx="60">
                          <c:v>17</c:v>
                        </c:pt>
                        <c:pt idx="61">
                          <c:v>18</c:v>
                        </c:pt>
                        <c:pt idx="62">
                          <c:v>19</c:v>
                        </c:pt>
                        <c:pt idx="63">
                          <c:v>20</c:v>
                        </c:pt>
                        <c:pt idx="64">
                          <c:v>21</c:v>
                        </c:pt>
                        <c:pt idx="65">
                          <c:v>22</c:v>
                        </c:pt>
                        <c:pt idx="66">
                          <c:v>23</c:v>
                        </c:pt>
                        <c:pt idx="67">
                          <c:v>24</c:v>
                        </c:pt>
                        <c:pt idx="68">
                          <c:v>25</c:v>
                        </c:pt>
                        <c:pt idx="69">
                          <c:v>26</c:v>
                        </c:pt>
                        <c:pt idx="70">
                          <c:v>27</c:v>
                        </c:pt>
                        <c:pt idx="71">
                          <c:v>28</c:v>
                        </c:pt>
                        <c:pt idx="72">
                          <c:v>29</c:v>
                        </c:pt>
                        <c:pt idx="73">
                          <c:v>30</c:v>
                        </c:pt>
                        <c:pt idx="74">
                          <c:v>31</c:v>
                        </c:pt>
                        <c:pt idx="75">
                          <c:v>32</c:v>
                        </c:pt>
                        <c:pt idx="76">
                          <c:v>33</c:v>
                        </c:pt>
                        <c:pt idx="77">
                          <c:v>34</c:v>
                        </c:pt>
                        <c:pt idx="78">
                          <c:v>35</c:v>
                        </c:pt>
                        <c:pt idx="79">
                          <c:v>36</c:v>
                        </c:pt>
                        <c:pt idx="80">
                          <c:v>37</c:v>
                        </c:pt>
                        <c:pt idx="81">
                          <c:v>38</c:v>
                        </c:pt>
                        <c:pt idx="82">
                          <c:v>39</c:v>
                        </c:pt>
                        <c:pt idx="83">
                          <c:v>40</c:v>
                        </c:pt>
                        <c:pt idx="84">
                          <c:v>41</c:v>
                        </c:pt>
                        <c:pt idx="85">
                          <c:v>42</c:v>
                        </c:pt>
                        <c:pt idx="86">
                          <c:v>43</c:v>
                        </c:pt>
                        <c:pt idx="87">
                          <c:v>44</c:v>
                        </c:pt>
                        <c:pt idx="88">
                          <c:v>45</c:v>
                        </c:pt>
                        <c:pt idx="89">
                          <c:v>46</c:v>
                        </c:pt>
                        <c:pt idx="90">
                          <c:v>47</c:v>
                        </c:pt>
                        <c:pt idx="91">
                          <c:v>48</c:v>
                        </c:pt>
                        <c:pt idx="92">
                          <c:v>49</c:v>
                        </c:pt>
                        <c:pt idx="93">
                          <c:v>50</c:v>
                        </c:pt>
                        <c:pt idx="94">
                          <c:v>51</c:v>
                        </c:pt>
                        <c:pt idx="95">
                          <c:v>52</c:v>
                        </c:pt>
                        <c:pt idx="96">
                          <c:v>1</c:v>
                        </c:pt>
                        <c:pt idx="97">
                          <c:v>2</c:v>
                        </c:pt>
                        <c:pt idx="98">
                          <c:v>3</c:v>
                        </c:pt>
                        <c:pt idx="99">
                          <c:v>4</c:v>
                        </c:pt>
                        <c:pt idx="100">
                          <c:v>5</c:v>
                        </c:pt>
                        <c:pt idx="101">
                          <c:v>6</c:v>
                        </c:pt>
                        <c:pt idx="102">
                          <c:v>7</c:v>
                        </c:pt>
                        <c:pt idx="103">
                          <c:v>8</c:v>
                        </c:pt>
                        <c:pt idx="104">
                          <c:v>9</c:v>
                        </c:pt>
                      </c:lvl>
                      <c:lvl>
                        <c:pt idx="0">
                          <c:v>2020</c:v>
                        </c:pt>
                        <c:pt idx="44">
                          <c:v>2021</c:v>
                        </c:pt>
                        <c:pt idx="96">
                          <c:v>2022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newcovclade!$B$2:$B$106</c15:sqref>
                        </c15:formulaRef>
                      </c:ext>
                    </c:extLst>
                    <c:numCache>
                      <c:formatCode>General</c:formatCode>
                      <c:ptCount val="105"/>
                      <c:pt idx="0">
                        <c:v>10</c:v>
                      </c:pt>
                      <c:pt idx="1">
                        <c:v>11</c:v>
                      </c:pt>
                      <c:pt idx="2">
                        <c:v>12</c:v>
                      </c:pt>
                      <c:pt idx="3">
                        <c:v>13</c:v>
                      </c:pt>
                      <c:pt idx="4">
                        <c:v>14</c:v>
                      </c:pt>
                      <c:pt idx="5">
                        <c:v>15</c:v>
                      </c:pt>
                      <c:pt idx="6">
                        <c:v>16</c:v>
                      </c:pt>
                      <c:pt idx="7">
                        <c:v>17</c:v>
                      </c:pt>
                      <c:pt idx="8">
                        <c:v>18</c:v>
                      </c:pt>
                      <c:pt idx="9">
                        <c:v>19</c:v>
                      </c:pt>
                      <c:pt idx="10">
                        <c:v>20</c:v>
                      </c:pt>
                      <c:pt idx="11">
                        <c:v>21</c:v>
                      </c:pt>
                      <c:pt idx="12">
                        <c:v>22</c:v>
                      </c:pt>
                      <c:pt idx="13">
                        <c:v>23</c:v>
                      </c:pt>
                      <c:pt idx="14">
                        <c:v>24</c:v>
                      </c:pt>
                      <c:pt idx="15">
                        <c:v>25</c:v>
                      </c:pt>
                      <c:pt idx="16">
                        <c:v>26</c:v>
                      </c:pt>
                      <c:pt idx="17">
                        <c:v>27</c:v>
                      </c:pt>
                      <c:pt idx="18">
                        <c:v>28</c:v>
                      </c:pt>
                      <c:pt idx="19">
                        <c:v>29</c:v>
                      </c:pt>
                      <c:pt idx="20">
                        <c:v>30</c:v>
                      </c:pt>
                      <c:pt idx="21">
                        <c:v>31</c:v>
                      </c:pt>
                      <c:pt idx="22">
                        <c:v>32</c:v>
                      </c:pt>
                      <c:pt idx="23">
                        <c:v>33</c:v>
                      </c:pt>
                      <c:pt idx="24">
                        <c:v>34</c:v>
                      </c:pt>
                      <c:pt idx="25">
                        <c:v>35</c:v>
                      </c:pt>
                      <c:pt idx="26">
                        <c:v>36</c:v>
                      </c:pt>
                      <c:pt idx="27">
                        <c:v>37</c:v>
                      </c:pt>
                      <c:pt idx="28">
                        <c:v>38</c:v>
                      </c:pt>
                      <c:pt idx="29">
                        <c:v>39</c:v>
                      </c:pt>
                      <c:pt idx="30">
                        <c:v>40</c:v>
                      </c:pt>
                      <c:pt idx="31">
                        <c:v>41</c:v>
                      </c:pt>
                      <c:pt idx="32">
                        <c:v>42</c:v>
                      </c:pt>
                      <c:pt idx="33">
                        <c:v>43</c:v>
                      </c:pt>
                      <c:pt idx="34">
                        <c:v>44</c:v>
                      </c:pt>
                      <c:pt idx="35">
                        <c:v>45</c:v>
                      </c:pt>
                      <c:pt idx="36">
                        <c:v>46</c:v>
                      </c:pt>
                      <c:pt idx="37">
                        <c:v>47</c:v>
                      </c:pt>
                      <c:pt idx="38">
                        <c:v>48</c:v>
                      </c:pt>
                      <c:pt idx="39">
                        <c:v>49</c:v>
                      </c:pt>
                      <c:pt idx="40">
                        <c:v>50</c:v>
                      </c:pt>
                      <c:pt idx="41">
                        <c:v>51</c:v>
                      </c:pt>
                      <c:pt idx="42">
                        <c:v>52</c:v>
                      </c:pt>
                      <c:pt idx="43">
                        <c:v>53</c:v>
                      </c:pt>
                      <c:pt idx="44">
                        <c:v>1</c:v>
                      </c:pt>
                      <c:pt idx="45">
                        <c:v>2</c:v>
                      </c:pt>
                      <c:pt idx="46">
                        <c:v>3</c:v>
                      </c:pt>
                      <c:pt idx="47">
                        <c:v>4</c:v>
                      </c:pt>
                      <c:pt idx="48">
                        <c:v>5</c:v>
                      </c:pt>
                      <c:pt idx="49">
                        <c:v>6</c:v>
                      </c:pt>
                      <c:pt idx="50">
                        <c:v>7</c:v>
                      </c:pt>
                      <c:pt idx="51">
                        <c:v>8</c:v>
                      </c:pt>
                      <c:pt idx="52">
                        <c:v>9</c:v>
                      </c:pt>
                      <c:pt idx="53">
                        <c:v>10</c:v>
                      </c:pt>
                      <c:pt idx="54">
                        <c:v>11</c:v>
                      </c:pt>
                      <c:pt idx="55">
                        <c:v>12</c:v>
                      </c:pt>
                      <c:pt idx="56">
                        <c:v>13</c:v>
                      </c:pt>
                      <c:pt idx="57">
                        <c:v>14</c:v>
                      </c:pt>
                      <c:pt idx="58">
                        <c:v>15</c:v>
                      </c:pt>
                      <c:pt idx="59">
                        <c:v>16</c:v>
                      </c:pt>
                      <c:pt idx="60">
                        <c:v>17</c:v>
                      </c:pt>
                      <c:pt idx="61">
                        <c:v>18</c:v>
                      </c:pt>
                      <c:pt idx="62">
                        <c:v>19</c:v>
                      </c:pt>
                      <c:pt idx="63">
                        <c:v>20</c:v>
                      </c:pt>
                      <c:pt idx="64">
                        <c:v>21</c:v>
                      </c:pt>
                      <c:pt idx="65">
                        <c:v>22</c:v>
                      </c:pt>
                      <c:pt idx="66">
                        <c:v>23</c:v>
                      </c:pt>
                      <c:pt idx="67">
                        <c:v>24</c:v>
                      </c:pt>
                      <c:pt idx="68">
                        <c:v>25</c:v>
                      </c:pt>
                      <c:pt idx="69">
                        <c:v>26</c:v>
                      </c:pt>
                      <c:pt idx="70">
                        <c:v>27</c:v>
                      </c:pt>
                      <c:pt idx="71">
                        <c:v>28</c:v>
                      </c:pt>
                      <c:pt idx="72">
                        <c:v>29</c:v>
                      </c:pt>
                      <c:pt idx="73">
                        <c:v>30</c:v>
                      </c:pt>
                      <c:pt idx="74">
                        <c:v>31</c:v>
                      </c:pt>
                      <c:pt idx="75">
                        <c:v>32</c:v>
                      </c:pt>
                      <c:pt idx="76">
                        <c:v>33</c:v>
                      </c:pt>
                      <c:pt idx="77">
                        <c:v>34</c:v>
                      </c:pt>
                      <c:pt idx="78">
                        <c:v>35</c:v>
                      </c:pt>
                      <c:pt idx="79">
                        <c:v>36</c:v>
                      </c:pt>
                      <c:pt idx="80">
                        <c:v>37</c:v>
                      </c:pt>
                      <c:pt idx="81">
                        <c:v>38</c:v>
                      </c:pt>
                      <c:pt idx="82">
                        <c:v>39</c:v>
                      </c:pt>
                      <c:pt idx="83">
                        <c:v>40</c:v>
                      </c:pt>
                      <c:pt idx="84">
                        <c:v>41</c:v>
                      </c:pt>
                      <c:pt idx="85">
                        <c:v>42</c:v>
                      </c:pt>
                      <c:pt idx="86">
                        <c:v>43</c:v>
                      </c:pt>
                      <c:pt idx="87">
                        <c:v>44</c:v>
                      </c:pt>
                      <c:pt idx="88">
                        <c:v>45</c:v>
                      </c:pt>
                      <c:pt idx="89">
                        <c:v>46</c:v>
                      </c:pt>
                      <c:pt idx="90">
                        <c:v>47</c:v>
                      </c:pt>
                      <c:pt idx="91">
                        <c:v>48</c:v>
                      </c:pt>
                      <c:pt idx="92">
                        <c:v>49</c:v>
                      </c:pt>
                      <c:pt idx="93">
                        <c:v>50</c:v>
                      </c:pt>
                      <c:pt idx="94">
                        <c:v>51</c:v>
                      </c:pt>
                      <c:pt idx="95">
                        <c:v>52</c:v>
                      </c:pt>
                      <c:pt idx="96">
                        <c:v>1</c:v>
                      </c:pt>
                      <c:pt idx="97">
                        <c:v>2</c:v>
                      </c:pt>
                      <c:pt idx="98">
                        <c:v>3</c:v>
                      </c:pt>
                      <c:pt idx="99">
                        <c:v>4</c:v>
                      </c:pt>
                      <c:pt idx="100">
                        <c:v>5</c:v>
                      </c:pt>
                      <c:pt idx="101">
                        <c:v>6</c:v>
                      </c:pt>
                      <c:pt idx="102">
                        <c:v>7</c:v>
                      </c:pt>
                      <c:pt idx="103">
                        <c:v>8</c:v>
                      </c:pt>
                      <c:pt idx="104">
                        <c:v>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AD2B-45E9-9A99-F29A0DB1E143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9"/>
          <c:order val="9"/>
          <c:tx>
            <c:strRef>
              <c:f>newcovclade!$N$1</c:f>
              <c:strCache>
                <c:ptCount val="1"/>
                <c:pt idx="0">
                  <c:v>Detection rate</c:v>
                </c:pt>
              </c:strCache>
            </c:strRef>
          </c:tx>
          <c:spPr>
            <a:ln w="15875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newcovclade!$N$2:$N$106</c:f>
              <c:numCache>
                <c:formatCode>0%</c:formatCode>
                <c:ptCount val="105"/>
                <c:pt idx="0">
                  <c:v>2.8446389496717725E-2</c:v>
                </c:pt>
                <c:pt idx="1">
                  <c:v>4.3277310924369747E-2</c:v>
                </c:pt>
                <c:pt idx="2">
                  <c:v>4.1591320072332731E-2</c:v>
                </c:pt>
                <c:pt idx="3">
                  <c:v>3.1004217485466772E-2</c:v>
                </c:pt>
                <c:pt idx="4">
                  <c:v>2.8543253163863476E-2</c:v>
                </c:pt>
                <c:pt idx="5">
                  <c:v>3.0267310544127152E-2</c:v>
                </c:pt>
                <c:pt idx="6">
                  <c:v>2.9595264757638778E-2</c:v>
                </c:pt>
                <c:pt idx="7">
                  <c:v>2.7494316746653195E-2</c:v>
                </c:pt>
                <c:pt idx="8">
                  <c:v>3.4222923283524824E-2</c:v>
                </c:pt>
                <c:pt idx="9">
                  <c:v>4.2181379933714971E-2</c:v>
                </c:pt>
                <c:pt idx="10">
                  <c:v>4.8928554152759637E-2</c:v>
                </c:pt>
                <c:pt idx="11">
                  <c:v>6.8326598740340916E-2</c:v>
                </c:pt>
                <c:pt idx="12">
                  <c:v>8.3043542303086193E-2</c:v>
                </c:pt>
                <c:pt idx="13">
                  <c:v>9.8185914465801952E-2</c:v>
                </c:pt>
                <c:pt idx="14">
                  <c:v>0.12859081395616276</c:v>
                </c:pt>
                <c:pt idx="15">
                  <c:v>0.17546357740439639</c:v>
                </c:pt>
                <c:pt idx="16">
                  <c:v>0.21835879861011948</c:v>
                </c:pt>
                <c:pt idx="17">
                  <c:v>0.24876553607937563</c:v>
                </c:pt>
                <c:pt idx="18">
                  <c:v>0.27942427726141994</c:v>
                </c:pt>
                <c:pt idx="19">
                  <c:v>0.29735937313997213</c:v>
                </c:pt>
                <c:pt idx="20">
                  <c:v>0.2902693544279033</c:v>
                </c:pt>
                <c:pt idx="21">
                  <c:v>0.26984376371861757</c:v>
                </c:pt>
                <c:pt idx="22">
                  <c:v>0.22829857727538491</c:v>
                </c:pt>
                <c:pt idx="23">
                  <c:v>0.18616154314951033</c:v>
                </c:pt>
                <c:pt idx="24">
                  <c:v>0.15833635737508239</c:v>
                </c:pt>
                <c:pt idx="25">
                  <c:v>0.13242531111921846</c:v>
                </c:pt>
                <c:pt idx="26">
                  <c:v>0.11342820410515583</c:v>
                </c:pt>
                <c:pt idx="27">
                  <c:v>0.10215977368101672</c:v>
                </c:pt>
                <c:pt idx="28">
                  <c:v>9.9508792856373679E-2</c:v>
                </c:pt>
                <c:pt idx="29">
                  <c:v>0.10217855444362371</c:v>
                </c:pt>
                <c:pt idx="30">
                  <c:v>8.9443577743109723E-2</c:v>
                </c:pt>
                <c:pt idx="31">
                  <c:v>8.988035283704178E-2</c:v>
                </c:pt>
                <c:pt idx="32">
                  <c:v>8.7540037972665477E-2</c:v>
                </c:pt>
                <c:pt idx="33">
                  <c:v>8.4896437739564651E-2</c:v>
                </c:pt>
                <c:pt idx="34">
                  <c:v>8.4490766297907416E-2</c:v>
                </c:pt>
                <c:pt idx="35">
                  <c:v>8.7422130999963987E-2</c:v>
                </c:pt>
                <c:pt idx="36">
                  <c:v>0.10097121715000816</c:v>
                </c:pt>
                <c:pt idx="37">
                  <c:v>0.11682507671527895</c:v>
                </c:pt>
                <c:pt idx="38">
                  <c:v>0.12552001229249304</c:v>
                </c:pt>
                <c:pt idx="39">
                  <c:v>0.15145176135888211</c:v>
                </c:pt>
                <c:pt idx="40">
                  <c:v>0.19897738299619316</c:v>
                </c:pt>
                <c:pt idx="41">
                  <c:v>0.23285350534713969</c:v>
                </c:pt>
                <c:pt idx="42">
                  <c:v>0.28793435344040241</c:v>
                </c:pt>
                <c:pt idx="43">
                  <c:v>0.34604243208743507</c:v>
                </c:pt>
                <c:pt idx="44">
                  <c:v>0.30131276102643473</c:v>
                </c:pt>
                <c:pt idx="45">
                  <c:v>0.25059705809931127</c:v>
                </c:pt>
                <c:pt idx="46">
                  <c:v>0.19321047585899478</c:v>
                </c:pt>
                <c:pt idx="47">
                  <c:v>0.13881733654350761</c:v>
                </c:pt>
                <c:pt idx="48">
                  <c:v>0.10981515920253979</c:v>
                </c:pt>
                <c:pt idx="49">
                  <c:v>8.5217751112030615E-2</c:v>
                </c:pt>
                <c:pt idx="50">
                  <c:v>6.3928185660203238E-2</c:v>
                </c:pt>
                <c:pt idx="51">
                  <c:v>5.6243943896801298E-2</c:v>
                </c:pt>
                <c:pt idx="52">
                  <c:v>4.5828040752433706E-2</c:v>
                </c:pt>
                <c:pt idx="53">
                  <c:v>4.3116192996784763E-2</c:v>
                </c:pt>
                <c:pt idx="54">
                  <c:v>4.3961256313097288E-2</c:v>
                </c:pt>
                <c:pt idx="55">
                  <c:v>4.2452748521136924E-2</c:v>
                </c:pt>
                <c:pt idx="56">
                  <c:v>4.3073639274279617E-2</c:v>
                </c:pt>
                <c:pt idx="57">
                  <c:v>4.0315134761575673E-2</c:v>
                </c:pt>
                <c:pt idx="58">
                  <c:v>4.7731319125977882E-2</c:v>
                </c:pt>
                <c:pt idx="59">
                  <c:v>5.1216188447020909E-2</c:v>
                </c:pt>
                <c:pt idx="60">
                  <c:v>5.7384783627558195E-2</c:v>
                </c:pt>
                <c:pt idx="61">
                  <c:v>6.9409933085195233E-2</c:v>
                </c:pt>
                <c:pt idx="62">
                  <c:v>8.2965434883014541E-2</c:v>
                </c:pt>
                <c:pt idx="63">
                  <c:v>9.7433771836279714E-2</c:v>
                </c:pt>
                <c:pt idx="64">
                  <c:v>0.1133803943069929</c:v>
                </c:pt>
                <c:pt idx="65">
                  <c:v>0.13358562597800394</c:v>
                </c:pt>
                <c:pt idx="66">
                  <c:v>0.17594069514522884</c:v>
                </c:pt>
                <c:pt idx="67">
                  <c:v>0.23743972225741325</c:v>
                </c:pt>
                <c:pt idx="68">
                  <c:v>0.27426714314112549</c:v>
                </c:pt>
                <c:pt idx="69">
                  <c:v>0.29911147736266247</c:v>
                </c:pt>
                <c:pt idx="70">
                  <c:v>0.31856884527125778</c:v>
                </c:pt>
                <c:pt idx="71">
                  <c:v>0.31473150962512664</c:v>
                </c:pt>
                <c:pt idx="72">
                  <c:v>0.28236946701358406</c:v>
                </c:pt>
                <c:pt idx="73">
                  <c:v>0.25190652537710001</c:v>
                </c:pt>
                <c:pt idx="74">
                  <c:v>0.23671382106396865</c:v>
                </c:pt>
                <c:pt idx="75">
                  <c:v>0.23186930830726452</c:v>
                </c:pt>
                <c:pt idx="76">
                  <c:v>0.22662472947900805</c:v>
                </c:pt>
                <c:pt idx="77">
                  <c:v>0.19917324218451524</c:v>
                </c:pt>
                <c:pt idx="78">
                  <c:v>0.15919216434081651</c:v>
                </c:pt>
                <c:pt idx="79">
                  <c:v>0.12931588177936629</c:v>
                </c:pt>
                <c:pt idx="80">
                  <c:v>9.2137719382372682E-2</c:v>
                </c:pt>
                <c:pt idx="81">
                  <c:v>6.7013883907006994E-2</c:v>
                </c:pt>
                <c:pt idx="82">
                  <c:v>4.566845022711525E-2</c:v>
                </c:pt>
                <c:pt idx="83">
                  <c:v>3.2606883170037848E-2</c:v>
                </c:pt>
                <c:pt idx="84">
                  <c:v>2.6307142670873862E-2</c:v>
                </c:pt>
                <c:pt idx="85">
                  <c:v>1.8382828326365244E-2</c:v>
                </c:pt>
                <c:pt idx="86">
                  <c:v>1.4480240622548771E-2</c:v>
                </c:pt>
                <c:pt idx="87">
                  <c:v>1.1512411647980407E-2</c:v>
                </c:pt>
                <c:pt idx="88">
                  <c:v>1.1811003604822021E-2</c:v>
                </c:pt>
                <c:pt idx="89">
                  <c:v>2.4409912057370649E-2</c:v>
                </c:pt>
                <c:pt idx="90">
                  <c:v>8.448948333897309E-2</c:v>
                </c:pt>
                <c:pt idx="91">
                  <c:v>0.25766635078037875</c:v>
                </c:pt>
                <c:pt idx="92">
                  <c:v>0.35502457141930355</c:v>
                </c:pt>
                <c:pt idx="93">
                  <c:v>0.36494744330897494</c:v>
                </c:pt>
                <c:pt idx="94">
                  <c:v>0.34906673469872085</c:v>
                </c:pt>
                <c:pt idx="95">
                  <c:v>0.30520308084446168</c:v>
                </c:pt>
                <c:pt idx="96">
                  <c:v>0.22429008076145465</c:v>
                </c:pt>
                <c:pt idx="97">
                  <c:v>0.14991615856910626</c:v>
                </c:pt>
                <c:pt idx="98">
                  <c:v>0.11549551191944003</c:v>
                </c:pt>
                <c:pt idx="99">
                  <c:v>0.1214385185742783</c:v>
                </c:pt>
                <c:pt idx="100">
                  <c:v>0.10924589726992347</c:v>
                </c:pt>
                <c:pt idx="101">
                  <c:v>0.10049773777933133</c:v>
                </c:pt>
                <c:pt idx="102">
                  <c:v>9.9845691120700922E-2</c:v>
                </c:pt>
                <c:pt idx="103">
                  <c:v>9.0230015437649053E-2</c:v>
                </c:pt>
                <c:pt idx="104">
                  <c:v>7.6065995286051E-2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D2B-45E9-9A99-F29A0DB1E1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7578832"/>
        <c:axId val="387580144"/>
      </c:lineChart>
      <c:catAx>
        <c:axId val="387585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week</a:t>
                </a:r>
                <a:r>
                  <a:rPr lang="en-US" b="1" baseline="0"/>
                  <a:t> of sample collection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36734090281775017"/>
              <c:y val="0.703158703402598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577520"/>
        <c:crosses val="autoZero"/>
        <c:auto val="1"/>
        <c:lblAlgn val="ctr"/>
        <c:lblOffset val="100"/>
        <c:noMultiLvlLbl val="0"/>
      </c:catAx>
      <c:valAx>
        <c:axId val="387577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ZA" b="1" dirty="0"/>
                  <a:t>SARS-CoV-2</a:t>
                </a:r>
                <a:r>
                  <a:rPr lang="en-ZA" b="1" baseline="0" dirty="0"/>
                  <a:t> genomes</a:t>
                </a:r>
                <a:endParaRPr lang="en-ZA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585064"/>
        <c:crosses val="autoZero"/>
        <c:crossBetween val="between"/>
      </c:valAx>
      <c:valAx>
        <c:axId val="38758014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baseline="0" dirty="0"/>
                  <a:t> SARS-CoV-2 detection rate</a:t>
                </a:r>
                <a:endParaRPr lang="en-US" b="1" dirty="0"/>
              </a:p>
            </c:rich>
          </c:tx>
          <c:layout>
            <c:manualLayout>
              <c:xMode val="edge"/>
              <c:yMode val="edge"/>
              <c:x val="0.97524593741885046"/>
              <c:y val="0.18031997210951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578832"/>
        <c:crosses val="max"/>
        <c:crossBetween val="between"/>
      </c:valAx>
      <c:catAx>
        <c:axId val="387578832"/>
        <c:scaling>
          <c:orientation val="minMax"/>
        </c:scaling>
        <c:delete val="1"/>
        <c:axPos val="b"/>
        <c:majorTickMark val="out"/>
        <c:minorTickMark val="none"/>
        <c:tickLblPos val="nextTo"/>
        <c:crossAx val="3875801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9048356056604399E-2"/>
          <c:y val="0.79315340781956234"/>
          <c:w val="0.96003068087449983"/>
          <c:h val="0.146451101896286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833723556549942E-2"/>
          <c:y val="5.6436577527576963E-2"/>
          <c:w val="0.85154864973845135"/>
          <c:h val="0.6134001523020024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newcovclade!$C$2</c:f>
              <c:strCache>
                <c:ptCount val="1"/>
                <c:pt idx="0">
                  <c:v>no data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newcovclade!$A$3:$B$107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newcovclade!$C$3:$C$107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5</c:v>
                </c:pt>
                <c:pt idx="15">
                  <c:v>1</c:v>
                </c:pt>
                <c:pt idx="16">
                  <c:v>3</c:v>
                </c:pt>
                <c:pt idx="17">
                  <c:v>0</c:v>
                </c:pt>
                <c:pt idx="18">
                  <c:v>1</c:v>
                </c:pt>
                <c:pt idx="19">
                  <c:v>2</c:v>
                </c:pt>
                <c:pt idx="20">
                  <c:v>6</c:v>
                </c:pt>
                <c:pt idx="21">
                  <c:v>6</c:v>
                </c:pt>
                <c:pt idx="22">
                  <c:v>7</c:v>
                </c:pt>
                <c:pt idx="23">
                  <c:v>3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</c:v>
                </c:pt>
                <c:pt idx="36">
                  <c:v>2</c:v>
                </c:pt>
                <c:pt idx="37">
                  <c:v>1</c:v>
                </c:pt>
                <c:pt idx="38">
                  <c:v>0</c:v>
                </c:pt>
                <c:pt idx="39">
                  <c:v>0</c:v>
                </c:pt>
                <c:pt idx="40">
                  <c:v>1</c:v>
                </c:pt>
                <c:pt idx="41">
                  <c:v>1</c:v>
                </c:pt>
                <c:pt idx="42">
                  <c:v>2</c:v>
                </c:pt>
                <c:pt idx="43">
                  <c:v>4</c:v>
                </c:pt>
                <c:pt idx="44">
                  <c:v>14</c:v>
                </c:pt>
                <c:pt idx="45">
                  <c:v>14</c:v>
                </c:pt>
                <c:pt idx="46">
                  <c:v>7</c:v>
                </c:pt>
                <c:pt idx="47">
                  <c:v>8</c:v>
                </c:pt>
                <c:pt idx="48">
                  <c:v>3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1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5</c:v>
                </c:pt>
                <c:pt idx="70">
                  <c:v>4</c:v>
                </c:pt>
                <c:pt idx="71">
                  <c:v>1</c:v>
                </c:pt>
                <c:pt idx="72">
                  <c:v>4</c:v>
                </c:pt>
                <c:pt idx="73">
                  <c:v>7</c:v>
                </c:pt>
                <c:pt idx="74">
                  <c:v>13</c:v>
                </c:pt>
                <c:pt idx="75">
                  <c:v>4</c:v>
                </c:pt>
                <c:pt idx="76">
                  <c:v>11</c:v>
                </c:pt>
                <c:pt idx="77">
                  <c:v>4</c:v>
                </c:pt>
                <c:pt idx="78">
                  <c:v>8</c:v>
                </c:pt>
                <c:pt idx="79">
                  <c:v>8</c:v>
                </c:pt>
                <c:pt idx="80">
                  <c:v>3</c:v>
                </c:pt>
                <c:pt idx="81">
                  <c:v>1</c:v>
                </c:pt>
                <c:pt idx="82">
                  <c:v>3</c:v>
                </c:pt>
                <c:pt idx="83">
                  <c:v>2</c:v>
                </c:pt>
                <c:pt idx="84">
                  <c:v>1</c:v>
                </c:pt>
                <c:pt idx="85">
                  <c:v>3</c:v>
                </c:pt>
                <c:pt idx="86">
                  <c:v>1</c:v>
                </c:pt>
                <c:pt idx="87">
                  <c:v>1</c:v>
                </c:pt>
                <c:pt idx="88">
                  <c:v>3</c:v>
                </c:pt>
                <c:pt idx="89">
                  <c:v>4</c:v>
                </c:pt>
                <c:pt idx="90">
                  <c:v>0</c:v>
                </c:pt>
                <c:pt idx="91">
                  <c:v>5</c:v>
                </c:pt>
                <c:pt idx="92">
                  <c:v>14</c:v>
                </c:pt>
                <c:pt idx="93">
                  <c:v>16</c:v>
                </c:pt>
                <c:pt idx="94">
                  <c:v>2</c:v>
                </c:pt>
                <c:pt idx="95">
                  <c:v>3</c:v>
                </c:pt>
                <c:pt idx="96">
                  <c:v>11</c:v>
                </c:pt>
                <c:pt idx="97">
                  <c:v>2</c:v>
                </c:pt>
                <c:pt idx="98">
                  <c:v>7</c:v>
                </c:pt>
                <c:pt idx="99">
                  <c:v>1</c:v>
                </c:pt>
                <c:pt idx="100">
                  <c:v>6</c:v>
                </c:pt>
                <c:pt idx="101">
                  <c:v>2</c:v>
                </c:pt>
                <c:pt idx="102">
                  <c:v>1</c:v>
                </c:pt>
                <c:pt idx="103">
                  <c:v>3</c:v>
                </c:pt>
                <c:pt idx="10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A0-40F1-8EE3-03CB74D21DBE}"/>
            </c:ext>
          </c:extLst>
        </c:ser>
        <c:ser>
          <c:idx val="2"/>
          <c:order val="2"/>
          <c:tx>
            <c:strRef>
              <c:f>newcovclade!$D$2</c:f>
              <c:strCache>
                <c:ptCount val="1"/>
                <c:pt idx="0">
                  <c:v>Alpha(20I, V1)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multiLvlStrRef>
              <c:f>newcovclade!$A$3:$B$107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newcovclade!$D$3:$D$107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3</c:v>
                </c:pt>
                <c:pt idx="57">
                  <c:v>0</c:v>
                </c:pt>
                <c:pt idx="58">
                  <c:v>1</c:v>
                </c:pt>
                <c:pt idx="59">
                  <c:v>1</c:v>
                </c:pt>
                <c:pt idx="60">
                  <c:v>2</c:v>
                </c:pt>
                <c:pt idx="61">
                  <c:v>5</c:v>
                </c:pt>
                <c:pt idx="62">
                  <c:v>3</c:v>
                </c:pt>
                <c:pt idx="63">
                  <c:v>7</c:v>
                </c:pt>
                <c:pt idx="64">
                  <c:v>0</c:v>
                </c:pt>
                <c:pt idx="65">
                  <c:v>0</c:v>
                </c:pt>
                <c:pt idx="66">
                  <c:v>2</c:v>
                </c:pt>
                <c:pt idx="67">
                  <c:v>2</c:v>
                </c:pt>
                <c:pt idx="68">
                  <c:v>3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A0-40F1-8EE3-03CB74D21DBE}"/>
            </c:ext>
          </c:extLst>
        </c:ser>
        <c:ser>
          <c:idx val="3"/>
          <c:order val="3"/>
          <c:tx>
            <c:strRef>
              <c:f>newcovclade!$E$2</c:f>
              <c:strCache>
                <c:ptCount val="1"/>
                <c:pt idx="0">
                  <c:v>Beta(20H, V2)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newcovclade!$A$3:$B$107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newcovclade!$E$3:$E$107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</c:v>
                </c:pt>
                <c:pt idx="36">
                  <c:v>0</c:v>
                </c:pt>
                <c:pt idx="37">
                  <c:v>1</c:v>
                </c:pt>
                <c:pt idx="38">
                  <c:v>8</c:v>
                </c:pt>
                <c:pt idx="39">
                  <c:v>5</c:v>
                </c:pt>
                <c:pt idx="40">
                  <c:v>12</c:v>
                </c:pt>
                <c:pt idx="41">
                  <c:v>15</c:v>
                </c:pt>
                <c:pt idx="42">
                  <c:v>21</c:v>
                </c:pt>
                <c:pt idx="43">
                  <c:v>33</c:v>
                </c:pt>
                <c:pt idx="44">
                  <c:v>66</c:v>
                </c:pt>
                <c:pt idx="45">
                  <c:v>65</c:v>
                </c:pt>
                <c:pt idx="46">
                  <c:v>60</c:v>
                </c:pt>
                <c:pt idx="47">
                  <c:v>39</c:v>
                </c:pt>
                <c:pt idx="48">
                  <c:v>22</c:v>
                </c:pt>
                <c:pt idx="49">
                  <c:v>17</c:v>
                </c:pt>
                <c:pt idx="50">
                  <c:v>14</c:v>
                </c:pt>
                <c:pt idx="51">
                  <c:v>8</c:v>
                </c:pt>
                <c:pt idx="52">
                  <c:v>5</c:v>
                </c:pt>
                <c:pt idx="53">
                  <c:v>8</c:v>
                </c:pt>
                <c:pt idx="54">
                  <c:v>11</c:v>
                </c:pt>
                <c:pt idx="55">
                  <c:v>6</c:v>
                </c:pt>
                <c:pt idx="56">
                  <c:v>7</c:v>
                </c:pt>
                <c:pt idx="57">
                  <c:v>8</c:v>
                </c:pt>
                <c:pt idx="58">
                  <c:v>16</c:v>
                </c:pt>
                <c:pt idx="59">
                  <c:v>5</c:v>
                </c:pt>
                <c:pt idx="60">
                  <c:v>6</c:v>
                </c:pt>
                <c:pt idx="61">
                  <c:v>18</c:v>
                </c:pt>
                <c:pt idx="62">
                  <c:v>19</c:v>
                </c:pt>
                <c:pt idx="63">
                  <c:v>24</c:v>
                </c:pt>
                <c:pt idx="64">
                  <c:v>15</c:v>
                </c:pt>
                <c:pt idx="65">
                  <c:v>14</c:v>
                </c:pt>
                <c:pt idx="66">
                  <c:v>15</c:v>
                </c:pt>
                <c:pt idx="67">
                  <c:v>9</c:v>
                </c:pt>
                <c:pt idx="68">
                  <c:v>14</c:v>
                </c:pt>
                <c:pt idx="69">
                  <c:v>6</c:v>
                </c:pt>
                <c:pt idx="70">
                  <c:v>0</c:v>
                </c:pt>
                <c:pt idx="71">
                  <c:v>5</c:v>
                </c:pt>
                <c:pt idx="72">
                  <c:v>1</c:v>
                </c:pt>
                <c:pt idx="73">
                  <c:v>1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1</c:v>
                </c:pt>
                <c:pt idx="82">
                  <c:v>0</c:v>
                </c:pt>
                <c:pt idx="83">
                  <c:v>0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A0-40F1-8EE3-03CB74D21DBE}"/>
            </c:ext>
          </c:extLst>
        </c:ser>
        <c:ser>
          <c:idx val="4"/>
          <c:order val="4"/>
          <c:tx>
            <c:strRef>
              <c:f>newcovclade!$F$2</c:f>
              <c:strCache>
                <c:ptCount val="1"/>
                <c:pt idx="0">
                  <c:v> C.1.2(20D)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multiLvlStrRef>
              <c:f>newcovclade!$A$3:$B$107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newcovclade!$F$3:$F$107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5</c:v>
                </c:pt>
                <c:pt idx="71">
                  <c:v>3</c:v>
                </c:pt>
                <c:pt idx="72">
                  <c:v>1</c:v>
                </c:pt>
                <c:pt idx="73">
                  <c:v>2</c:v>
                </c:pt>
                <c:pt idx="74">
                  <c:v>1</c:v>
                </c:pt>
                <c:pt idx="75">
                  <c:v>0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1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A0-40F1-8EE3-03CB74D21DBE}"/>
            </c:ext>
          </c:extLst>
        </c:ser>
        <c:ser>
          <c:idx val="5"/>
          <c:order val="5"/>
          <c:tx>
            <c:strRef>
              <c:f>newcovclade!$G$2</c:f>
              <c:strCache>
                <c:ptCount val="1"/>
                <c:pt idx="0">
                  <c:v>Delta(21J, 21A, 21I)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multiLvlStrRef>
              <c:f>newcovclade!$A$3:$B$107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newcovclade!$G$3:$G$107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4</c:v>
                </c:pt>
                <c:pt idx="66">
                  <c:v>7</c:v>
                </c:pt>
                <c:pt idx="67">
                  <c:v>10</c:v>
                </c:pt>
                <c:pt idx="68">
                  <c:v>37</c:v>
                </c:pt>
                <c:pt idx="69">
                  <c:v>39</c:v>
                </c:pt>
                <c:pt idx="70">
                  <c:v>68</c:v>
                </c:pt>
                <c:pt idx="71">
                  <c:v>82</c:v>
                </c:pt>
                <c:pt idx="72">
                  <c:v>97</c:v>
                </c:pt>
                <c:pt idx="73">
                  <c:v>102</c:v>
                </c:pt>
                <c:pt idx="74">
                  <c:v>98</c:v>
                </c:pt>
                <c:pt idx="75">
                  <c:v>74</c:v>
                </c:pt>
                <c:pt idx="76">
                  <c:v>64</c:v>
                </c:pt>
                <c:pt idx="77">
                  <c:v>53</c:v>
                </c:pt>
                <c:pt idx="78">
                  <c:v>38</c:v>
                </c:pt>
                <c:pt idx="79">
                  <c:v>34</c:v>
                </c:pt>
                <c:pt idx="80">
                  <c:v>17</c:v>
                </c:pt>
                <c:pt idx="81">
                  <c:v>6</c:v>
                </c:pt>
                <c:pt idx="82">
                  <c:v>7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2</c:v>
                </c:pt>
                <c:pt idx="88">
                  <c:v>0</c:v>
                </c:pt>
                <c:pt idx="89">
                  <c:v>3</c:v>
                </c:pt>
                <c:pt idx="90">
                  <c:v>0</c:v>
                </c:pt>
                <c:pt idx="91">
                  <c:v>0</c:v>
                </c:pt>
                <c:pt idx="92">
                  <c:v>1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A0-40F1-8EE3-03CB74D21DBE}"/>
            </c:ext>
          </c:extLst>
        </c:ser>
        <c:ser>
          <c:idx val="6"/>
          <c:order val="6"/>
          <c:tx>
            <c:strRef>
              <c:f>newcovclade!$H$2</c:f>
              <c:strCache>
                <c:ptCount val="1"/>
                <c:pt idx="0">
                  <c:v> Omicron (21K, 21L) 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multiLvlStrRef>
              <c:f>newcovclade!$A$3:$B$107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newcovclade!$H$3:$H$107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</c:v>
                </c:pt>
                <c:pt idx="90">
                  <c:v>14</c:v>
                </c:pt>
                <c:pt idx="91">
                  <c:v>37</c:v>
                </c:pt>
                <c:pt idx="92">
                  <c:v>26</c:v>
                </c:pt>
                <c:pt idx="93">
                  <c:v>54</c:v>
                </c:pt>
                <c:pt idx="94">
                  <c:v>39</c:v>
                </c:pt>
                <c:pt idx="95">
                  <c:v>29</c:v>
                </c:pt>
                <c:pt idx="96">
                  <c:v>38</c:v>
                </c:pt>
                <c:pt idx="97">
                  <c:v>20</c:v>
                </c:pt>
                <c:pt idx="98">
                  <c:v>7</c:v>
                </c:pt>
                <c:pt idx="99">
                  <c:v>4</c:v>
                </c:pt>
                <c:pt idx="100">
                  <c:v>3</c:v>
                </c:pt>
                <c:pt idx="101">
                  <c:v>7</c:v>
                </c:pt>
                <c:pt idx="102">
                  <c:v>9</c:v>
                </c:pt>
                <c:pt idx="103">
                  <c:v>12</c:v>
                </c:pt>
                <c:pt idx="10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8A0-40F1-8EE3-03CB74D21DBE}"/>
            </c:ext>
          </c:extLst>
        </c:ser>
        <c:ser>
          <c:idx val="7"/>
          <c:order val="7"/>
          <c:tx>
            <c:strRef>
              <c:f>newcovclade!$I$2</c:f>
              <c:strCache>
                <c:ptCount val="1"/>
                <c:pt idx="0">
                  <c:v>Unassigned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newcovclade!$A$3:$B$107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newcovclade!$I$3:$I$107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5</c:v>
                </c:pt>
                <c:pt idx="14">
                  <c:v>4</c:v>
                </c:pt>
                <c:pt idx="15">
                  <c:v>4</c:v>
                </c:pt>
                <c:pt idx="16">
                  <c:v>2</c:v>
                </c:pt>
                <c:pt idx="17">
                  <c:v>3</c:v>
                </c:pt>
                <c:pt idx="18">
                  <c:v>2</c:v>
                </c:pt>
                <c:pt idx="19">
                  <c:v>3</c:v>
                </c:pt>
                <c:pt idx="20">
                  <c:v>11</c:v>
                </c:pt>
                <c:pt idx="21">
                  <c:v>5</c:v>
                </c:pt>
                <c:pt idx="22">
                  <c:v>8</c:v>
                </c:pt>
                <c:pt idx="23">
                  <c:v>0</c:v>
                </c:pt>
                <c:pt idx="24">
                  <c:v>4</c:v>
                </c:pt>
                <c:pt idx="25">
                  <c:v>2</c:v>
                </c:pt>
                <c:pt idx="26">
                  <c:v>0</c:v>
                </c:pt>
                <c:pt idx="27">
                  <c:v>4</c:v>
                </c:pt>
                <c:pt idx="28">
                  <c:v>2</c:v>
                </c:pt>
                <c:pt idx="29">
                  <c:v>1</c:v>
                </c:pt>
                <c:pt idx="30">
                  <c:v>4</c:v>
                </c:pt>
                <c:pt idx="31">
                  <c:v>4</c:v>
                </c:pt>
                <c:pt idx="32">
                  <c:v>1</c:v>
                </c:pt>
                <c:pt idx="33">
                  <c:v>1</c:v>
                </c:pt>
                <c:pt idx="34">
                  <c:v>2</c:v>
                </c:pt>
                <c:pt idx="35">
                  <c:v>6</c:v>
                </c:pt>
                <c:pt idx="36">
                  <c:v>3</c:v>
                </c:pt>
                <c:pt idx="37">
                  <c:v>2</c:v>
                </c:pt>
                <c:pt idx="38">
                  <c:v>1</c:v>
                </c:pt>
                <c:pt idx="39">
                  <c:v>4</c:v>
                </c:pt>
                <c:pt idx="40">
                  <c:v>8</c:v>
                </c:pt>
                <c:pt idx="41">
                  <c:v>4</c:v>
                </c:pt>
                <c:pt idx="42">
                  <c:v>4</c:v>
                </c:pt>
                <c:pt idx="43">
                  <c:v>1</c:v>
                </c:pt>
                <c:pt idx="44">
                  <c:v>8</c:v>
                </c:pt>
                <c:pt idx="45">
                  <c:v>12</c:v>
                </c:pt>
                <c:pt idx="46">
                  <c:v>11</c:v>
                </c:pt>
                <c:pt idx="47">
                  <c:v>7</c:v>
                </c:pt>
                <c:pt idx="48">
                  <c:v>4</c:v>
                </c:pt>
                <c:pt idx="49">
                  <c:v>6</c:v>
                </c:pt>
                <c:pt idx="50">
                  <c:v>4</c:v>
                </c:pt>
                <c:pt idx="51">
                  <c:v>5</c:v>
                </c:pt>
                <c:pt idx="52">
                  <c:v>4</c:v>
                </c:pt>
                <c:pt idx="53">
                  <c:v>2</c:v>
                </c:pt>
                <c:pt idx="54">
                  <c:v>4</c:v>
                </c:pt>
                <c:pt idx="55">
                  <c:v>1</c:v>
                </c:pt>
                <c:pt idx="56">
                  <c:v>1</c:v>
                </c:pt>
                <c:pt idx="57">
                  <c:v>0</c:v>
                </c:pt>
                <c:pt idx="58">
                  <c:v>7</c:v>
                </c:pt>
                <c:pt idx="59">
                  <c:v>3</c:v>
                </c:pt>
                <c:pt idx="60">
                  <c:v>6</c:v>
                </c:pt>
                <c:pt idx="61">
                  <c:v>4</c:v>
                </c:pt>
                <c:pt idx="62">
                  <c:v>5</c:v>
                </c:pt>
                <c:pt idx="63">
                  <c:v>11</c:v>
                </c:pt>
                <c:pt idx="64">
                  <c:v>10</c:v>
                </c:pt>
                <c:pt idx="65">
                  <c:v>3</c:v>
                </c:pt>
                <c:pt idx="66">
                  <c:v>4</c:v>
                </c:pt>
                <c:pt idx="67">
                  <c:v>5</c:v>
                </c:pt>
                <c:pt idx="68">
                  <c:v>7</c:v>
                </c:pt>
                <c:pt idx="69">
                  <c:v>22</c:v>
                </c:pt>
                <c:pt idx="70">
                  <c:v>27</c:v>
                </c:pt>
                <c:pt idx="71">
                  <c:v>30</c:v>
                </c:pt>
                <c:pt idx="72">
                  <c:v>58</c:v>
                </c:pt>
                <c:pt idx="73">
                  <c:v>41</c:v>
                </c:pt>
                <c:pt idx="74">
                  <c:v>21</c:v>
                </c:pt>
                <c:pt idx="75">
                  <c:v>16</c:v>
                </c:pt>
                <c:pt idx="76">
                  <c:v>17</c:v>
                </c:pt>
                <c:pt idx="77">
                  <c:v>22</c:v>
                </c:pt>
                <c:pt idx="78">
                  <c:v>11</c:v>
                </c:pt>
                <c:pt idx="79">
                  <c:v>17</c:v>
                </c:pt>
                <c:pt idx="80">
                  <c:v>6</c:v>
                </c:pt>
                <c:pt idx="81">
                  <c:v>3</c:v>
                </c:pt>
                <c:pt idx="82">
                  <c:v>1</c:v>
                </c:pt>
                <c:pt idx="83">
                  <c:v>2</c:v>
                </c:pt>
                <c:pt idx="84">
                  <c:v>1</c:v>
                </c:pt>
                <c:pt idx="85">
                  <c:v>3</c:v>
                </c:pt>
                <c:pt idx="86">
                  <c:v>1</c:v>
                </c:pt>
                <c:pt idx="87">
                  <c:v>1</c:v>
                </c:pt>
                <c:pt idx="88">
                  <c:v>0</c:v>
                </c:pt>
                <c:pt idx="89">
                  <c:v>0</c:v>
                </c:pt>
                <c:pt idx="90">
                  <c:v>6</c:v>
                </c:pt>
                <c:pt idx="91">
                  <c:v>3</c:v>
                </c:pt>
                <c:pt idx="92">
                  <c:v>11</c:v>
                </c:pt>
                <c:pt idx="93">
                  <c:v>21</c:v>
                </c:pt>
                <c:pt idx="94">
                  <c:v>7</c:v>
                </c:pt>
                <c:pt idx="95">
                  <c:v>5</c:v>
                </c:pt>
                <c:pt idx="96">
                  <c:v>12</c:v>
                </c:pt>
                <c:pt idx="97">
                  <c:v>8</c:v>
                </c:pt>
                <c:pt idx="98">
                  <c:v>5</c:v>
                </c:pt>
                <c:pt idx="99">
                  <c:v>8</c:v>
                </c:pt>
                <c:pt idx="100">
                  <c:v>12</c:v>
                </c:pt>
                <c:pt idx="101">
                  <c:v>9</c:v>
                </c:pt>
                <c:pt idx="102">
                  <c:v>4</c:v>
                </c:pt>
                <c:pt idx="103">
                  <c:v>3</c:v>
                </c:pt>
                <c:pt idx="10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8A0-40F1-8EE3-03CB74D21DBE}"/>
            </c:ext>
          </c:extLst>
        </c:ser>
        <c:ser>
          <c:idx val="8"/>
          <c:order val="8"/>
          <c:tx>
            <c:strRef>
              <c:f>newcovclade!$J$2</c:f>
              <c:strCache>
                <c:ptCount val="1"/>
                <c:pt idx="0">
                  <c:v>Ancestral_Strain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newcovclade!$A$3:$B$107</c:f>
              <c:multiLvlStrCache>
                <c:ptCount val="105"/>
                <c:lvl>
                  <c:pt idx="0">
                    <c:v>10</c:v>
                  </c:pt>
                  <c:pt idx="1">
                    <c:v>11</c:v>
                  </c:pt>
                  <c:pt idx="2">
                    <c:v>12</c:v>
                  </c:pt>
                  <c:pt idx="3">
                    <c:v>13</c:v>
                  </c:pt>
                  <c:pt idx="4">
                    <c:v>14</c:v>
                  </c:pt>
                  <c:pt idx="5">
                    <c:v>15</c:v>
                  </c:pt>
                  <c:pt idx="6">
                    <c:v>16</c:v>
                  </c:pt>
                  <c:pt idx="7">
                    <c:v>17</c:v>
                  </c:pt>
                  <c:pt idx="8">
                    <c:v>18</c:v>
                  </c:pt>
                  <c:pt idx="9">
                    <c:v>19</c:v>
                  </c:pt>
                  <c:pt idx="10">
                    <c:v>20</c:v>
                  </c:pt>
                  <c:pt idx="11">
                    <c:v>21</c:v>
                  </c:pt>
                  <c:pt idx="12">
                    <c:v>22</c:v>
                  </c:pt>
                  <c:pt idx="13">
                    <c:v>23</c:v>
                  </c:pt>
                  <c:pt idx="14">
                    <c:v>24</c:v>
                  </c:pt>
                  <c:pt idx="15">
                    <c:v>25</c:v>
                  </c:pt>
                  <c:pt idx="16">
                    <c:v>26</c:v>
                  </c:pt>
                  <c:pt idx="17">
                    <c:v>27</c:v>
                  </c:pt>
                  <c:pt idx="18">
                    <c:v>28</c:v>
                  </c:pt>
                  <c:pt idx="19">
                    <c:v>29</c:v>
                  </c:pt>
                  <c:pt idx="20">
                    <c:v>30</c:v>
                  </c:pt>
                  <c:pt idx="21">
                    <c:v>31</c:v>
                  </c:pt>
                  <c:pt idx="22">
                    <c:v>32</c:v>
                  </c:pt>
                  <c:pt idx="23">
                    <c:v>33</c:v>
                  </c:pt>
                  <c:pt idx="24">
                    <c:v>34</c:v>
                  </c:pt>
                  <c:pt idx="25">
                    <c:v>35</c:v>
                  </c:pt>
                  <c:pt idx="26">
                    <c:v>36</c:v>
                  </c:pt>
                  <c:pt idx="27">
                    <c:v>37</c:v>
                  </c:pt>
                  <c:pt idx="28">
                    <c:v>38</c:v>
                  </c:pt>
                  <c:pt idx="29">
                    <c:v>39</c:v>
                  </c:pt>
                  <c:pt idx="30">
                    <c:v>40</c:v>
                  </c:pt>
                  <c:pt idx="31">
                    <c:v>41</c:v>
                  </c:pt>
                  <c:pt idx="32">
                    <c:v>42</c:v>
                  </c:pt>
                  <c:pt idx="33">
                    <c:v>43</c:v>
                  </c:pt>
                  <c:pt idx="34">
                    <c:v>44</c:v>
                  </c:pt>
                  <c:pt idx="35">
                    <c:v>45</c:v>
                  </c:pt>
                  <c:pt idx="36">
                    <c:v>46</c:v>
                  </c:pt>
                  <c:pt idx="37">
                    <c:v>47</c:v>
                  </c:pt>
                  <c:pt idx="38">
                    <c:v>48</c:v>
                  </c:pt>
                  <c:pt idx="39">
                    <c:v>49</c:v>
                  </c:pt>
                  <c:pt idx="40">
                    <c:v>50</c:v>
                  </c:pt>
                  <c:pt idx="41">
                    <c:v>51</c:v>
                  </c:pt>
                  <c:pt idx="42">
                    <c:v>52</c:v>
                  </c:pt>
                  <c:pt idx="43">
                    <c:v>53</c:v>
                  </c:pt>
                  <c:pt idx="44">
                    <c:v>1</c:v>
                  </c:pt>
                  <c:pt idx="45">
                    <c:v>2</c:v>
                  </c:pt>
                  <c:pt idx="46">
                    <c:v>3</c:v>
                  </c:pt>
                  <c:pt idx="47">
                    <c:v>4</c:v>
                  </c:pt>
                  <c:pt idx="48">
                    <c:v>5</c:v>
                  </c:pt>
                  <c:pt idx="49">
                    <c:v>6</c:v>
                  </c:pt>
                  <c:pt idx="50">
                    <c:v>7</c:v>
                  </c:pt>
                  <c:pt idx="51">
                    <c:v>8</c:v>
                  </c:pt>
                  <c:pt idx="52">
                    <c:v>9</c:v>
                  </c:pt>
                  <c:pt idx="53">
                    <c:v>10</c:v>
                  </c:pt>
                  <c:pt idx="54">
                    <c:v>11</c:v>
                  </c:pt>
                  <c:pt idx="55">
                    <c:v>12</c:v>
                  </c:pt>
                  <c:pt idx="56">
                    <c:v>13</c:v>
                  </c:pt>
                  <c:pt idx="57">
                    <c:v>14</c:v>
                  </c:pt>
                  <c:pt idx="58">
                    <c:v>15</c:v>
                  </c:pt>
                  <c:pt idx="59">
                    <c:v>16</c:v>
                  </c:pt>
                  <c:pt idx="60">
                    <c:v>17</c:v>
                  </c:pt>
                  <c:pt idx="61">
                    <c:v>18</c:v>
                  </c:pt>
                  <c:pt idx="62">
                    <c:v>19</c:v>
                  </c:pt>
                  <c:pt idx="63">
                    <c:v>20</c:v>
                  </c:pt>
                  <c:pt idx="64">
                    <c:v>21</c:v>
                  </c:pt>
                  <c:pt idx="65">
                    <c:v>22</c:v>
                  </c:pt>
                  <c:pt idx="66">
                    <c:v>23</c:v>
                  </c:pt>
                  <c:pt idx="67">
                    <c:v>24</c:v>
                  </c:pt>
                  <c:pt idx="68">
                    <c:v>25</c:v>
                  </c:pt>
                  <c:pt idx="69">
                    <c:v>26</c:v>
                  </c:pt>
                  <c:pt idx="70">
                    <c:v>27</c:v>
                  </c:pt>
                  <c:pt idx="71">
                    <c:v>28</c:v>
                  </c:pt>
                  <c:pt idx="72">
                    <c:v>29</c:v>
                  </c:pt>
                  <c:pt idx="73">
                    <c:v>30</c:v>
                  </c:pt>
                  <c:pt idx="74">
                    <c:v>31</c:v>
                  </c:pt>
                  <c:pt idx="75">
                    <c:v>32</c:v>
                  </c:pt>
                  <c:pt idx="76">
                    <c:v>33</c:v>
                  </c:pt>
                  <c:pt idx="77">
                    <c:v>34</c:v>
                  </c:pt>
                  <c:pt idx="78">
                    <c:v>35</c:v>
                  </c:pt>
                  <c:pt idx="79">
                    <c:v>36</c:v>
                  </c:pt>
                  <c:pt idx="80">
                    <c:v>37</c:v>
                  </c:pt>
                  <c:pt idx="81">
                    <c:v>38</c:v>
                  </c:pt>
                  <c:pt idx="82">
                    <c:v>39</c:v>
                  </c:pt>
                  <c:pt idx="83">
                    <c:v>40</c:v>
                  </c:pt>
                  <c:pt idx="84">
                    <c:v>41</c:v>
                  </c:pt>
                  <c:pt idx="85">
                    <c:v>42</c:v>
                  </c:pt>
                  <c:pt idx="86">
                    <c:v>43</c:v>
                  </c:pt>
                  <c:pt idx="87">
                    <c:v>44</c:v>
                  </c:pt>
                  <c:pt idx="88">
                    <c:v>45</c:v>
                  </c:pt>
                  <c:pt idx="89">
                    <c:v>46</c:v>
                  </c:pt>
                  <c:pt idx="90">
                    <c:v>47</c:v>
                  </c:pt>
                  <c:pt idx="91">
                    <c:v>48</c:v>
                  </c:pt>
                  <c:pt idx="92">
                    <c:v>49</c:v>
                  </c:pt>
                  <c:pt idx="93">
                    <c:v>50</c:v>
                  </c:pt>
                  <c:pt idx="94">
                    <c:v>51</c:v>
                  </c:pt>
                  <c:pt idx="95">
                    <c:v>52</c:v>
                  </c:pt>
                  <c:pt idx="96">
                    <c:v>1</c:v>
                  </c:pt>
                  <c:pt idx="97">
                    <c:v>2</c:v>
                  </c:pt>
                  <c:pt idx="98">
                    <c:v>3</c:v>
                  </c:pt>
                  <c:pt idx="99">
                    <c:v>4</c:v>
                  </c:pt>
                  <c:pt idx="100">
                    <c:v>5</c:v>
                  </c:pt>
                  <c:pt idx="101">
                    <c:v>6</c:v>
                  </c:pt>
                  <c:pt idx="102">
                    <c:v>7</c:v>
                  </c:pt>
                  <c:pt idx="103">
                    <c:v>8</c:v>
                  </c:pt>
                  <c:pt idx="104">
                    <c:v>9</c:v>
                  </c:pt>
                </c:lvl>
                <c:lvl>
                  <c:pt idx="0">
                    <c:v>2020</c:v>
                  </c:pt>
                  <c:pt idx="44">
                    <c:v>2021</c:v>
                  </c:pt>
                  <c:pt idx="96">
                    <c:v>2022</c:v>
                  </c:pt>
                </c:lvl>
              </c:multiLvlStrCache>
            </c:multiLvlStrRef>
          </c:cat>
          <c:val>
            <c:numRef>
              <c:f>newcovclade!$J$3:$J$107</c:f>
              <c:numCache>
                <c:formatCode>General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</c:v>
                </c:pt>
                <c:pt idx="10">
                  <c:v>3</c:v>
                </c:pt>
                <c:pt idx="11">
                  <c:v>6</c:v>
                </c:pt>
                <c:pt idx="12">
                  <c:v>14</c:v>
                </c:pt>
                <c:pt idx="13">
                  <c:v>20</c:v>
                </c:pt>
                <c:pt idx="14">
                  <c:v>27</c:v>
                </c:pt>
                <c:pt idx="15">
                  <c:v>38</c:v>
                </c:pt>
                <c:pt idx="16">
                  <c:v>21</c:v>
                </c:pt>
                <c:pt idx="17">
                  <c:v>34</c:v>
                </c:pt>
                <c:pt idx="18">
                  <c:v>34</c:v>
                </c:pt>
                <c:pt idx="19">
                  <c:v>44</c:v>
                </c:pt>
                <c:pt idx="20">
                  <c:v>66</c:v>
                </c:pt>
                <c:pt idx="21">
                  <c:v>61</c:v>
                </c:pt>
                <c:pt idx="22">
                  <c:v>44</c:v>
                </c:pt>
                <c:pt idx="23">
                  <c:v>21</c:v>
                </c:pt>
                <c:pt idx="24">
                  <c:v>18</c:v>
                </c:pt>
                <c:pt idx="25">
                  <c:v>9</c:v>
                </c:pt>
                <c:pt idx="26">
                  <c:v>6</c:v>
                </c:pt>
                <c:pt idx="27">
                  <c:v>9</c:v>
                </c:pt>
                <c:pt idx="28">
                  <c:v>11</c:v>
                </c:pt>
                <c:pt idx="29">
                  <c:v>6</c:v>
                </c:pt>
                <c:pt idx="30">
                  <c:v>8</c:v>
                </c:pt>
                <c:pt idx="31">
                  <c:v>7</c:v>
                </c:pt>
                <c:pt idx="32">
                  <c:v>13</c:v>
                </c:pt>
                <c:pt idx="33">
                  <c:v>5</c:v>
                </c:pt>
                <c:pt idx="34">
                  <c:v>3</c:v>
                </c:pt>
                <c:pt idx="35">
                  <c:v>8</c:v>
                </c:pt>
                <c:pt idx="36">
                  <c:v>3</c:v>
                </c:pt>
                <c:pt idx="37">
                  <c:v>3</c:v>
                </c:pt>
                <c:pt idx="38">
                  <c:v>5</c:v>
                </c:pt>
                <c:pt idx="39">
                  <c:v>3</c:v>
                </c:pt>
                <c:pt idx="40">
                  <c:v>6</c:v>
                </c:pt>
                <c:pt idx="41">
                  <c:v>2</c:v>
                </c:pt>
                <c:pt idx="42">
                  <c:v>4</c:v>
                </c:pt>
                <c:pt idx="43">
                  <c:v>4</c:v>
                </c:pt>
                <c:pt idx="44">
                  <c:v>1</c:v>
                </c:pt>
                <c:pt idx="45">
                  <c:v>1</c:v>
                </c:pt>
                <c:pt idx="46">
                  <c:v>3</c:v>
                </c:pt>
                <c:pt idx="47">
                  <c:v>3</c:v>
                </c:pt>
                <c:pt idx="48">
                  <c:v>2</c:v>
                </c:pt>
                <c:pt idx="49">
                  <c:v>2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2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5</c:v>
                </c:pt>
                <c:pt idx="69">
                  <c:v>2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8A0-40F1-8EE3-03CB74D21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"/>
        <c:overlap val="100"/>
        <c:axId val="330855952"/>
        <c:axId val="33085004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newcovclade!$B$2</c15:sqref>
                        </c15:formulaRef>
                      </c:ext>
                    </c:extLst>
                    <c:strCache>
                      <c:ptCount val="1"/>
                      <c:pt idx="0">
                        <c:v>coll_week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newcovclade!$A$3:$B$107</c15:sqref>
                        </c15:formulaRef>
                      </c:ext>
                    </c:extLst>
                    <c:multiLvlStrCache>
                      <c:ptCount val="105"/>
                      <c:lvl>
                        <c:pt idx="0">
                          <c:v>10</c:v>
                        </c:pt>
                        <c:pt idx="1">
                          <c:v>11</c:v>
                        </c:pt>
                        <c:pt idx="2">
                          <c:v>12</c:v>
                        </c:pt>
                        <c:pt idx="3">
                          <c:v>13</c:v>
                        </c:pt>
                        <c:pt idx="4">
                          <c:v>14</c:v>
                        </c:pt>
                        <c:pt idx="5">
                          <c:v>15</c:v>
                        </c:pt>
                        <c:pt idx="6">
                          <c:v>16</c:v>
                        </c:pt>
                        <c:pt idx="7">
                          <c:v>17</c:v>
                        </c:pt>
                        <c:pt idx="8">
                          <c:v>18</c:v>
                        </c:pt>
                        <c:pt idx="9">
                          <c:v>19</c:v>
                        </c:pt>
                        <c:pt idx="10">
                          <c:v>20</c:v>
                        </c:pt>
                        <c:pt idx="11">
                          <c:v>21</c:v>
                        </c:pt>
                        <c:pt idx="12">
                          <c:v>22</c:v>
                        </c:pt>
                        <c:pt idx="13">
                          <c:v>23</c:v>
                        </c:pt>
                        <c:pt idx="14">
                          <c:v>24</c:v>
                        </c:pt>
                        <c:pt idx="15">
                          <c:v>25</c:v>
                        </c:pt>
                        <c:pt idx="16">
                          <c:v>26</c:v>
                        </c:pt>
                        <c:pt idx="17">
                          <c:v>27</c:v>
                        </c:pt>
                        <c:pt idx="18">
                          <c:v>28</c:v>
                        </c:pt>
                        <c:pt idx="19">
                          <c:v>29</c:v>
                        </c:pt>
                        <c:pt idx="20">
                          <c:v>30</c:v>
                        </c:pt>
                        <c:pt idx="21">
                          <c:v>31</c:v>
                        </c:pt>
                        <c:pt idx="22">
                          <c:v>32</c:v>
                        </c:pt>
                        <c:pt idx="23">
                          <c:v>33</c:v>
                        </c:pt>
                        <c:pt idx="24">
                          <c:v>34</c:v>
                        </c:pt>
                        <c:pt idx="25">
                          <c:v>35</c:v>
                        </c:pt>
                        <c:pt idx="26">
                          <c:v>36</c:v>
                        </c:pt>
                        <c:pt idx="27">
                          <c:v>37</c:v>
                        </c:pt>
                        <c:pt idx="28">
                          <c:v>38</c:v>
                        </c:pt>
                        <c:pt idx="29">
                          <c:v>39</c:v>
                        </c:pt>
                        <c:pt idx="30">
                          <c:v>40</c:v>
                        </c:pt>
                        <c:pt idx="31">
                          <c:v>41</c:v>
                        </c:pt>
                        <c:pt idx="32">
                          <c:v>42</c:v>
                        </c:pt>
                        <c:pt idx="33">
                          <c:v>43</c:v>
                        </c:pt>
                        <c:pt idx="34">
                          <c:v>44</c:v>
                        </c:pt>
                        <c:pt idx="35">
                          <c:v>45</c:v>
                        </c:pt>
                        <c:pt idx="36">
                          <c:v>46</c:v>
                        </c:pt>
                        <c:pt idx="37">
                          <c:v>47</c:v>
                        </c:pt>
                        <c:pt idx="38">
                          <c:v>48</c:v>
                        </c:pt>
                        <c:pt idx="39">
                          <c:v>49</c:v>
                        </c:pt>
                        <c:pt idx="40">
                          <c:v>50</c:v>
                        </c:pt>
                        <c:pt idx="41">
                          <c:v>51</c:v>
                        </c:pt>
                        <c:pt idx="42">
                          <c:v>52</c:v>
                        </c:pt>
                        <c:pt idx="43">
                          <c:v>53</c:v>
                        </c:pt>
                        <c:pt idx="44">
                          <c:v>1</c:v>
                        </c:pt>
                        <c:pt idx="45">
                          <c:v>2</c:v>
                        </c:pt>
                        <c:pt idx="46">
                          <c:v>3</c:v>
                        </c:pt>
                        <c:pt idx="47">
                          <c:v>4</c:v>
                        </c:pt>
                        <c:pt idx="48">
                          <c:v>5</c:v>
                        </c:pt>
                        <c:pt idx="49">
                          <c:v>6</c:v>
                        </c:pt>
                        <c:pt idx="50">
                          <c:v>7</c:v>
                        </c:pt>
                        <c:pt idx="51">
                          <c:v>8</c:v>
                        </c:pt>
                        <c:pt idx="52">
                          <c:v>9</c:v>
                        </c:pt>
                        <c:pt idx="53">
                          <c:v>10</c:v>
                        </c:pt>
                        <c:pt idx="54">
                          <c:v>11</c:v>
                        </c:pt>
                        <c:pt idx="55">
                          <c:v>12</c:v>
                        </c:pt>
                        <c:pt idx="56">
                          <c:v>13</c:v>
                        </c:pt>
                        <c:pt idx="57">
                          <c:v>14</c:v>
                        </c:pt>
                        <c:pt idx="58">
                          <c:v>15</c:v>
                        </c:pt>
                        <c:pt idx="59">
                          <c:v>16</c:v>
                        </c:pt>
                        <c:pt idx="60">
                          <c:v>17</c:v>
                        </c:pt>
                        <c:pt idx="61">
                          <c:v>18</c:v>
                        </c:pt>
                        <c:pt idx="62">
                          <c:v>19</c:v>
                        </c:pt>
                        <c:pt idx="63">
                          <c:v>20</c:v>
                        </c:pt>
                        <c:pt idx="64">
                          <c:v>21</c:v>
                        </c:pt>
                        <c:pt idx="65">
                          <c:v>22</c:v>
                        </c:pt>
                        <c:pt idx="66">
                          <c:v>23</c:v>
                        </c:pt>
                        <c:pt idx="67">
                          <c:v>24</c:v>
                        </c:pt>
                        <c:pt idx="68">
                          <c:v>25</c:v>
                        </c:pt>
                        <c:pt idx="69">
                          <c:v>26</c:v>
                        </c:pt>
                        <c:pt idx="70">
                          <c:v>27</c:v>
                        </c:pt>
                        <c:pt idx="71">
                          <c:v>28</c:v>
                        </c:pt>
                        <c:pt idx="72">
                          <c:v>29</c:v>
                        </c:pt>
                        <c:pt idx="73">
                          <c:v>30</c:v>
                        </c:pt>
                        <c:pt idx="74">
                          <c:v>31</c:v>
                        </c:pt>
                        <c:pt idx="75">
                          <c:v>32</c:v>
                        </c:pt>
                        <c:pt idx="76">
                          <c:v>33</c:v>
                        </c:pt>
                        <c:pt idx="77">
                          <c:v>34</c:v>
                        </c:pt>
                        <c:pt idx="78">
                          <c:v>35</c:v>
                        </c:pt>
                        <c:pt idx="79">
                          <c:v>36</c:v>
                        </c:pt>
                        <c:pt idx="80">
                          <c:v>37</c:v>
                        </c:pt>
                        <c:pt idx="81">
                          <c:v>38</c:v>
                        </c:pt>
                        <c:pt idx="82">
                          <c:v>39</c:v>
                        </c:pt>
                        <c:pt idx="83">
                          <c:v>40</c:v>
                        </c:pt>
                        <c:pt idx="84">
                          <c:v>41</c:v>
                        </c:pt>
                        <c:pt idx="85">
                          <c:v>42</c:v>
                        </c:pt>
                        <c:pt idx="86">
                          <c:v>43</c:v>
                        </c:pt>
                        <c:pt idx="87">
                          <c:v>44</c:v>
                        </c:pt>
                        <c:pt idx="88">
                          <c:v>45</c:v>
                        </c:pt>
                        <c:pt idx="89">
                          <c:v>46</c:v>
                        </c:pt>
                        <c:pt idx="90">
                          <c:v>47</c:v>
                        </c:pt>
                        <c:pt idx="91">
                          <c:v>48</c:v>
                        </c:pt>
                        <c:pt idx="92">
                          <c:v>49</c:v>
                        </c:pt>
                        <c:pt idx="93">
                          <c:v>50</c:v>
                        </c:pt>
                        <c:pt idx="94">
                          <c:v>51</c:v>
                        </c:pt>
                        <c:pt idx="95">
                          <c:v>52</c:v>
                        </c:pt>
                        <c:pt idx="96">
                          <c:v>1</c:v>
                        </c:pt>
                        <c:pt idx="97">
                          <c:v>2</c:v>
                        </c:pt>
                        <c:pt idx="98">
                          <c:v>3</c:v>
                        </c:pt>
                        <c:pt idx="99">
                          <c:v>4</c:v>
                        </c:pt>
                        <c:pt idx="100">
                          <c:v>5</c:v>
                        </c:pt>
                        <c:pt idx="101">
                          <c:v>6</c:v>
                        </c:pt>
                        <c:pt idx="102">
                          <c:v>7</c:v>
                        </c:pt>
                        <c:pt idx="103">
                          <c:v>8</c:v>
                        </c:pt>
                        <c:pt idx="104">
                          <c:v>9</c:v>
                        </c:pt>
                      </c:lvl>
                      <c:lvl>
                        <c:pt idx="0">
                          <c:v>2020</c:v>
                        </c:pt>
                        <c:pt idx="44">
                          <c:v>2021</c:v>
                        </c:pt>
                        <c:pt idx="96">
                          <c:v>2022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newcovclade!$B$3:$B$107</c15:sqref>
                        </c15:formulaRef>
                      </c:ext>
                    </c:extLst>
                    <c:numCache>
                      <c:formatCode>General</c:formatCode>
                      <c:ptCount val="105"/>
                      <c:pt idx="0">
                        <c:v>10</c:v>
                      </c:pt>
                      <c:pt idx="1">
                        <c:v>11</c:v>
                      </c:pt>
                      <c:pt idx="2">
                        <c:v>12</c:v>
                      </c:pt>
                      <c:pt idx="3">
                        <c:v>13</c:v>
                      </c:pt>
                      <c:pt idx="4">
                        <c:v>14</c:v>
                      </c:pt>
                      <c:pt idx="5">
                        <c:v>15</c:v>
                      </c:pt>
                      <c:pt idx="6">
                        <c:v>16</c:v>
                      </c:pt>
                      <c:pt idx="7">
                        <c:v>17</c:v>
                      </c:pt>
                      <c:pt idx="8">
                        <c:v>18</c:v>
                      </c:pt>
                      <c:pt idx="9">
                        <c:v>19</c:v>
                      </c:pt>
                      <c:pt idx="10">
                        <c:v>20</c:v>
                      </c:pt>
                      <c:pt idx="11">
                        <c:v>21</c:v>
                      </c:pt>
                      <c:pt idx="12">
                        <c:v>22</c:v>
                      </c:pt>
                      <c:pt idx="13">
                        <c:v>23</c:v>
                      </c:pt>
                      <c:pt idx="14">
                        <c:v>24</c:v>
                      </c:pt>
                      <c:pt idx="15">
                        <c:v>25</c:v>
                      </c:pt>
                      <c:pt idx="16">
                        <c:v>26</c:v>
                      </c:pt>
                      <c:pt idx="17">
                        <c:v>27</c:v>
                      </c:pt>
                      <c:pt idx="18">
                        <c:v>28</c:v>
                      </c:pt>
                      <c:pt idx="19">
                        <c:v>29</c:v>
                      </c:pt>
                      <c:pt idx="20">
                        <c:v>30</c:v>
                      </c:pt>
                      <c:pt idx="21">
                        <c:v>31</c:v>
                      </c:pt>
                      <c:pt idx="22">
                        <c:v>32</c:v>
                      </c:pt>
                      <c:pt idx="23">
                        <c:v>33</c:v>
                      </c:pt>
                      <c:pt idx="24">
                        <c:v>34</c:v>
                      </c:pt>
                      <c:pt idx="25">
                        <c:v>35</c:v>
                      </c:pt>
                      <c:pt idx="26">
                        <c:v>36</c:v>
                      </c:pt>
                      <c:pt idx="27">
                        <c:v>37</c:v>
                      </c:pt>
                      <c:pt idx="28">
                        <c:v>38</c:v>
                      </c:pt>
                      <c:pt idx="29">
                        <c:v>39</c:v>
                      </c:pt>
                      <c:pt idx="30">
                        <c:v>40</c:v>
                      </c:pt>
                      <c:pt idx="31">
                        <c:v>41</c:v>
                      </c:pt>
                      <c:pt idx="32">
                        <c:v>42</c:v>
                      </c:pt>
                      <c:pt idx="33">
                        <c:v>43</c:v>
                      </c:pt>
                      <c:pt idx="34">
                        <c:v>44</c:v>
                      </c:pt>
                      <c:pt idx="35">
                        <c:v>45</c:v>
                      </c:pt>
                      <c:pt idx="36">
                        <c:v>46</c:v>
                      </c:pt>
                      <c:pt idx="37">
                        <c:v>47</c:v>
                      </c:pt>
                      <c:pt idx="38">
                        <c:v>48</c:v>
                      </c:pt>
                      <c:pt idx="39">
                        <c:v>49</c:v>
                      </c:pt>
                      <c:pt idx="40">
                        <c:v>50</c:v>
                      </c:pt>
                      <c:pt idx="41">
                        <c:v>51</c:v>
                      </c:pt>
                      <c:pt idx="42">
                        <c:v>52</c:v>
                      </c:pt>
                      <c:pt idx="43">
                        <c:v>53</c:v>
                      </c:pt>
                      <c:pt idx="44">
                        <c:v>1</c:v>
                      </c:pt>
                      <c:pt idx="45">
                        <c:v>2</c:v>
                      </c:pt>
                      <c:pt idx="46">
                        <c:v>3</c:v>
                      </c:pt>
                      <c:pt idx="47">
                        <c:v>4</c:v>
                      </c:pt>
                      <c:pt idx="48">
                        <c:v>5</c:v>
                      </c:pt>
                      <c:pt idx="49">
                        <c:v>6</c:v>
                      </c:pt>
                      <c:pt idx="50">
                        <c:v>7</c:v>
                      </c:pt>
                      <c:pt idx="51">
                        <c:v>8</c:v>
                      </c:pt>
                      <c:pt idx="52">
                        <c:v>9</c:v>
                      </c:pt>
                      <c:pt idx="53">
                        <c:v>10</c:v>
                      </c:pt>
                      <c:pt idx="54">
                        <c:v>11</c:v>
                      </c:pt>
                      <c:pt idx="55">
                        <c:v>12</c:v>
                      </c:pt>
                      <c:pt idx="56">
                        <c:v>13</c:v>
                      </c:pt>
                      <c:pt idx="57">
                        <c:v>14</c:v>
                      </c:pt>
                      <c:pt idx="58">
                        <c:v>15</c:v>
                      </c:pt>
                      <c:pt idx="59">
                        <c:v>16</c:v>
                      </c:pt>
                      <c:pt idx="60">
                        <c:v>17</c:v>
                      </c:pt>
                      <c:pt idx="61">
                        <c:v>18</c:v>
                      </c:pt>
                      <c:pt idx="62">
                        <c:v>19</c:v>
                      </c:pt>
                      <c:pt idx="63">
                        <c:v>20</c:v>
                      </c:pt>
                      <c:pt idx="64">
                        <c:v>21</c:v>
                      </c:pt>
                      <c:pt idx="65">
                        <c:v>22</c:v>
                      </c:pt>
                      <c:pt idx="66">
                        <c:v>23</c:v>
                      </c:pt>
                      <c:pt idx="67">
                        <c:v>24</c:v>
                      </c:pt>
                      <c:pt idx="68">
                        <c:v>25</c:v>
                      </c:pt>
                      <c:pt idx="69">
                        <c:v>26</c:v>
                      </c:pt>
                      <c:pt idx="70">
                        <c:v>27</c:v>
                      </c:pt>
                      <c:pt idx="71">
                        <c:v>28</c:v>
                      </c:pt>
                      <c:pt idx="72">
                        <c:v>29</c:v>
                      </c:pt>
                      <c:pt idx="73">
                        <c:v>30</c:v>
                      </c:pt>
                      <c:pt idx="74">
                        <c:v>31</c:v>
                      </c:pt>
                      <c:pt idx="75">
                        <c:v>32</c:v>
                      </c:pt>
                      <c:pt idx="76">
                        <c:v>33</c:v>
                      </c:pt>
                      <c:pt idx="77">
                        <c:v>34</c:v>
                      </c:pt>
                      <c:pt idx="78">
                        <c:v>35</c:v>
                      </c:pt>
                      <c:pt idx="79">
                        <c:v>36</c:v>
                      </c:pt>
                      <c:pt idx="80">
                        <c:v>37</c:v>
                      </c:pt>
                      <c:pt idx="81">
                        <c:v>38</c:v>
                      </c:pt>
                      <c:pt idx="82">
                        <c:v>39</c:v>
                      </c:pt>
                      <c:pt idx="83">
                        <c:v>40</c:v>
                      </c:pt>
                      <c:pt idx="84">
                        <c:v>41</c:v>
                      </c:pt>
                      <c:pt idx="85">
                        <c:v>42</c:v>
                      </c:pt>
                      <c:pt idx="86">
                        <c:v>43</c:v>
                      </c:pt>
                      <c:pt idx="87">
                        <c:v>44</c:v>
                      </c:pt>
                      <c:pt idx="88">
                        <c:v>45</c:v>
                      </c:pt>
                      <c:pt idx="89">
                        <c:v>46</c:v>
                      </c:pt>
                      <c:pt idx="90">
                        <c:v>47</c:v>
                      </c:pt>
                      <c:pt idx="91">
                        <c:v>48</c:v>
                      </c:pt>
                      <c:pt idx="92">
                        <c:v>49</c:v>
                      </c:pt>
                      <c:pt idx="93">
                        <c:v>50</c:v>
                      </c:pt>
                      <c:pt idx="94">
                        <c:v>51</c:v>
                      </c:pt>
                      <c:pt idx="95">
                        <c:v>52</c:v>
                      </c:pt>
                      <c:pt idx="96">
                        <c:v>1</c:v>
                      </c:pt>
                      <c:pt idx="97">
                        <c:v>2</c:v>
                      </c:pt>
                      <c:pt idx="98">
                        <c:v>3</c:v>
                      </c:pt>
                      <c:pt idx="99">
                        <c:v>4</c:v>
                      </c:pt>
                      <c:pt idx="100">
                        <c:v>5</c:v>
                      </c:pt>
                      <c:pt idx="101">
                        <c:v>6</c:v>
                      </c:pt>
                      <c:pt idx="102">
                        <c:v>7</c:v>
                      </c:pt>
                      <c:pt idx="103">
                        <c:v>8</c:v>
                      </c:pt>
                      <c:pt idx="104">
                        <c:v>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C8A0-40F1-8EE3-03CB74D21DBE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9"/>
          <c:order val="9"/>
          <c:tx>
            <c:strRef>
              <c:f>newcovclade!$K$2</c:f>
              <c:strCache>
                <c:ptCount val="1"/>
                <c:pt idx="0">
                  <c:v>Detection rate</c:v>
                </c:pt>
              </c:strCache>
            </c:strRef>
          </c:tx>
          <c:spPr>
            <a:ln w="158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newcovclade!$A$3:$A$107</c:f>
              <c:numCache>
                <c:formatCode>General</c:formatCode>
                <c:ptCount val="105"/>
                <c:pt idx="0">
                  <c:v>2020</c:v>
                </c:pt>
                <c:pt idx="44">
                  <c:v>2021</c:v>
                </c:pt>
                <c:pt idx="96">
                  <c:v>2022</c:v>
                </c:pt>
              </c:numCache>
            </c:numRef>
          </c:cat>
          <c:val>
            <c:numRef>
              <c:f>newcovclade!$K$3:$K$107</c:f>
              <c:numCache>
                <c:formatCode>0%</c:formatCode>
                <c:ptCount val="10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3.4482758620689655E-2</c:v>
                </c:pt>
                <c:pt idx="8">
                  <c:v>2.0408163265306121E-2</c:v>
                </c:pt>
                <c:pt idx="9">
                  <c:v>3.4482758620689655E-2</c:v>
                </c:pt>
                <c:pt idx="10">
                  <c:v>0</c:v>
                </c:pt>
                <c:pt idx="11">
                  <c:v>9.5890410958904104E-2</c:v>
                </c:pt>
                <c:pt idx="12">
                  <c:v>0.12727272727272726</c:v>
                </c:pt>
                <c:pt idx="13">
                  <c:v>0.23333333333333334</c:v>
                </c:pt>
                <c:pt idx="14">
                  <c:v>0.21052631578947367</c:v>
                </c:pt>
                <c:pt idx="15">
                  <c:v>0.32089552238805968</c:v>
                </c:pt>
                <c:pt idx="16">
                  <c:v>0.25242718446601942</c:v>
                </c:pt>
                <c:pt idx="17">
                  <c:v>0.3135593220338983</c:v>
                </c:pt>
                <c:pt idx="18">
                  <c:v>0.30833333333333335</c:v>
                </c:pt>
                <c:pt idx="19">
                  <c:v>0.33793103448275863</c:v>
                </c:pt>
                <c:pt idx="20">
                  <c:v>0.48823529411764705</c:v>
                </c:pt>
                <c:pt idx="21">
                  <c:v>0.35121951219512193</c:v>
                </c:pt>
                <c:pt idx="22">
                  <c:v>0.32777777777777778</c:v>
                </c:pt>
                <c:pt idx="23">
                  <c:v>0.20512820512820512</c:v>
                </c:pt>
                <c:pt idx="24">
                  <c:v>0.14864864864864866</c:v>
                </c:pt>
                <c:pt idx="25">
                  <c:v>8.3969465648854963E-2</c:v>
                </c:pt>
                <c:pt idx="26">
                  <c:v>4.2553191489361701E-2</c:v>
                </c:pt>
                <c:pt idx="27">
                  <c:v>8.3832335329341312E-2</c:v>
                </c:pt>
                <c:pt idx="28">
                  <c:v>8.8050314465408799E-2</c:v>
                </c:pt>
                <c:pt idx="29">
                  <c:v>6.5040650406504072E-2</c:v>
                </c:pt>
                <c:pt idx="30">
                  <c:v>7.407407407407407E-2</c:v>
                </c:pt>
                <c:pt idx="31">
                  <c:v>7.9136690647482008E-2</c:v>
                </c:pt>
                <c:pt idx="32">
                  <c:v>0.10563380281690141</c:v>
                </c:pt>
                <c:pt idx="33">
                  <c:v>4.1379310344827586E-2</c:v>
                </c:pt>
                <c:pt idx="34">
                  <c:v>3.1847133757961783E-2</c:v>
                </c:pt>
                <c:pt idx="35">
                  <c:v>0.10596026490066225</c:v>
                </c:pt>
                <c:pt idx="36">
                  <c:v>7.0796460176991149E-2</c:v>
                </c:pt>
                <c:pt idx="37">
                  <c:v>4.6357615894039736E-2</c:v>
                </c:pt>
                <c:pt idx="38">
                  <c:v>0.112</c:v>
                </c:pt>
                <c:pt idx="39">
                  <c:v>9.2307692307692313E-2</c:v>
                </c:pt>
                <c:pt idx="40">
                  <c:v>0.17088607594936708</c:v>
                </c:pt>
                <c:pt idx="41">
                  <c:v>0.21153846153846154</c:v>
                </c:pt>
                <c:pt idx="42">
                  <c:v>0.37804878048780488</c:v>
                </c:pt>
                <c:pt idx="43">
                  <c:v>0.57534246575342463</c:v>
                </c:pt>
                <c:pt idx="44">
                  <c:v>0.42788461538461536</c:v>
                </c:pt>
                <c:pt idx="45">
                  <c:v>0.47179487179487178</c:v>
                </c:pt>
                <c:pt idx="46">
                  <c:v>0.37614678899082571</c:v>
                </c:pt>
                <c:pt idx="47">
                  <c:v>0.32571428571428573</c:v>
                </c:pt>
                <c:pt idx="48">
                  <c:v>0.23021582733812951</c:v>
                </c:pt>
                <c:pt idx="49">
                  <c:v>0.17006802721088435</c:v>
                </c:pt>
                <c:pt idx="50">
                  <c:v>0.13194444444444445</c:v>
                </c:pt>
                <c:pt idx="51">
                  <c:v>0.10218978102189781</c:v>
                </c:pt>
                <c:pt idx="52">
                  <c:v>7.874015748031496E-2</c:v>
                </c:pt>
                <c:pt idx="53">
                  <c:v>6.9620253164556958E-2</c:v>
                </c:pt>
                <c:pt idx="54">
                  <c:v>0.1038961038961039</c:v>
                </c:pt>
                <c:pt idx="55">
                  <c:v>7.0707070707070704E-2</c:v>
                </c:pt>
                <c:pt idx="56">
                  <c:v>0.1111111111111111</c:v>
                </c:pt>
                <c:pt idx="57">
                  <c:v>6.8965517241379309E-2</c:v>
                </c:pt>
                <c:pt idx="58">
                  <c:v>0.15</c:v>
                </c:pt>
                <c:pt idx="59">
                  <c:v>5.9523809523809521E-2</c:v>
                </c:pt>
                <c:pt idx="60">
                  <c:v>0.13084112149532709</c:v>
                </c:pt>
                <c:pt idx="61">
                  <c:v>0.15606936416184972</c:v>
                </c:pt>
                <c:pt idx="62">
                  <c:v>0.15606936416184972</c:v>
                </c:pt>
                <c:pt idx="63">
                  <c:v>0.20270270270270271</c:v>
                </c:pt>
                <c:pt idx="64">
                  <c:v>0.16455696202531644</c:v>
                </c:pt>
                <c:pt idx="65">
                  <c:v>0.16546762589928057</c:v>
                </c:pt>
                <c:pt idx="66">
                  <c:v>0.15760869565217392</c:v>
                </c:pt>
                <c:pt idx="67">
                  <c:v>0.19014084507042253</c:v>
                </c:pt>
                <c:pt idx="68">
                  <c:v>0.26938775510204083</c:v>
                </c:pt>
                <c:pt idx="69">
                  <c:v>0.37373737373737376</c:v>
                </c:pt>
                <c:pt idx="70">
                  <c:v>0.40784313725490196</c:v>
                </c:pt>
                <c:pt idx="71">
                  <c:v>0.54260089686098656</c:v>
                </c:pt>
                <c:pt idx="72">
                  <c:v>0.57597173144876324</c:v>
                </c:pt>
                <c:pt idx="73">
                  <c:v>0.56204379562043794</c:v>
                </c:pt>
                <c:pt idx="74">
                  <c:v>0.4962686567164179</c:v>
                </c:pt>
                <c:pt idx="75">
                  <c:v>0.45853658536585368</c:v>
                </c:pt>
                <c:pt idx="76">
                  <c:v>0.37349397590361444</c:v>
                </c:pt>
                <c:pt idx="77">
                  <c:v>0.39408866995073893</c:v>
                </c:pt>
                <c:pt idx="78">
                  <c:v>0.28155339805825241</c:v>
                </c:pt>
                <c:pt idx="79">
                  <c:v>0.26457399103139012</c:v>
                </c:pt>
                <c:pt idx="80">
                  <c:v>0.12264150943396226</c:v>
                </c:pt>
                <c:pt idx="81">
                  <c:v>9.1603053435114504E-2</c:v>
                </c:pt>
                <c:pt idx="82">
                  <c:v>6.7484662576687116E-2</c:v>
                </c:pt>
                <c:pt idx="83">
                  <c:v>3.0303030303030304E-2</c:v>
                </c:pt>
                <c:pt idx="84">
                  <c:v>2.1164021164021163E-2</c:v>
                </c:pt>
                <c:pt idx="85">
                  <c:v>4.5751633986928102E-2</c:v>
                </c:pt>
                <c:pt idx="86">
                  <c:v>1.948051948051948E-2</c:v>
                </c:pt>
                <c:pt idx="87">
                  <c:v>3.2258064516129031E-2</c:v>
                </c:pt>
                <c:pt idx="88">
                  <c:v>1.6666666666666666E-2</c:v>
                </c:pt>
                <c:pt idx="89">
                  <c:v>3.8461538461538464E-2</c:v>
                </c:pt>
                <c:pt idx="90">
                  <c:v>0.11695906432748537</c:v>
                </c:pt>
                <c:pt idx="91">
                  <c:v>0.26162790697674421</c:v>
                </c:pt>
                <c:pt idx="92">
                  <c:v>0.30588235294117649</c:v>
                </c:pt>
                <c:pt idx="93">
                  <c:v>0.65942028985507251</c:v>
                </c:pt>
                <c:pt idx="94">
                  <c:v>0.43636363636363634</c:v>
                </c:pt>
                <c:pt idx="95">
                  <c:v>0.44047619047619047</c:v>
                </c:pt>
                <c:pt idx="96">
                  <c:v>0.4765625</c:v>
                </c:pt>
                <c:pt idx="97">
                  <c:v>0.24193548387096775</c:v>
                </c:pt>
                <c:pt idx="98">
                  <c:v>0.17592592592592593</c:v>
                </c:pt>
                <c:pt idx="99">
                  <c:v>8.666666666666667E-2</c:v>
                </c:pt>
                <c:pt idx="100">
                  <c:v>0.14000000000000001</c:v>
                </c:pt>
                <c:pt idx="101">
                  <c:v>0.11842105263157894</c:v>
                </c:pt>
                <c:pt idx="102">
                  <c:v>9.3333333333333338E-2</c:v>
                </c:pt>
                <c:pt idx="103">
                  <c:v>0.10457516339869281</c:v>
                </c:pt>
                <c:pt idx="104">
                  <c:v>7.407407407407407E-2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8A0-40F1-8EE3-03CB74D21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5022064"/>
        <c:axId val="475021736"/>
      </c:lineChart>
      <c:catAx>
        <c:axId val="330855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Week</a:t>
                </a:r>
                <a:r>
                  <a:rPr lang="en-US" b="1" baseline="0"/>
                  <a:t> of sample collection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4520819726918953"/>
              <c:y val="0.860194434646233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850048"/>
        <c:crosses val="autoZero"/>
        <c:auto val="1"/>
        <c:lblAlgn val="ctr"/>
        <c:lblOffset val="100"/>
        <c:noMultiLvlLbl val="0"/>
      </c:catAx>
      <c:valAx>
        <c:axId val="330850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baseline="0"/>
                  <a:t>SARSCoV-2 genomes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6.5168063752524506E-3"/>
              <c:y val="8.803611642307131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855952"/>
        <c:crosses val="autoZero"/>
        <c:crossBetween val="between"/>
      </c:valAx>
      <c:valAx>
        <c:axId val="47502173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baseline="0" dirty="0"/>
                  <a:t>  SARSCOV-2 detection rate</a:t>
                </a:r>
                <a:endParaRPr lang="en-US" b="1" dirty="0"/>
              </a:p>
            </c:rich>
          </c:tx>
          <c:layout>
            <c:manualLayout>
              <c:xMode val="edge"/>
              <c:yMode val="edge"/>
              <c:x val="0.96794083886818527"/>
              <c:y val="2.517288873641770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022064"/>
        <c:crosses val="max"/>
        <c:crossBetween val="between"/>
      </c:valAx>
      <c:catAx>
        <c:axId val="475022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750217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471031480985082E-2"/>
          <c:y val="0.90853753201186382"/>
          <c:w val="0.89782216061467357"/>
          <c:h val="8.92582725076867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6EE07-6FE6-4AED-80F3-F17245BBA04F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3E966-B4B7-49E0-BD65-78A1BD59070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3060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F72F7-D75F-4720-8BE5-EF6E1DD20E96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3510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Omicron BA.1/2 infection attack rates reached 65% (95% CI, 60% – 69%) in the rural cohort and 58% (95% CI, 61% – 74%) in the urban cohort, with repeat infections and vaccine breakthroughs accounting for &gt;60% of all infections at both sites – despite prior infections being 68% and 81% - high levels of immunity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 to Omicron emergence – majority of infections primary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than twice as likely to get infected during the Omicron BA.1/2 wave, compared to the Delta wave.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BA1 wave primary infections only 38% rural and 29% urban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Therefor average of 1.32 and 1.39 infections experienced by the end of the 4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wave – 2 years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 distinct categories of SARS-CoV-2 antigen exposure histories in the aftermath of the Omicron BA.1/2 wave, - fragmented immunologic landscape.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Few individuals (&lt;6%) naïve to SARS-CoV-2 and no exposure history category represented over 25% of the population at either cohort site.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Vaccine coverage &lt;20%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longer a naïve population so data from during the pandemic of limited use – complex immune landscape helpful to guide decisions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7CA83-6C12-4E2E-AC98-169119AD1556}" type="slidenum">
              <a:rPr lang="en-ZA" smtClean="0"/>
              <a:t>35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9852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 infection with the ancestral strain (with D614G mutation), Beta, and Delta variants provided 13% (95% CI, -21% – 37%) , 34% (95% CI, 17% – 48%), and 51% (95% CI, 39% – 60%) protection against Omicron BA.1/2 infection, respectively.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Hybrid immunity (prior infection and vaccination) and repeated prior infections (without vaccination) reduced the risks of Omicron BA.1/2 infection by 60% (95% CI, 42% – 72%) and 85% (95% CI, 76% – 92%) respectively.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Reinfections and vaccine breakthroughs had 41% (95% CI, 26% – 53%) lower risk of onward transmission than primary infections.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7CA83-6C12-4E2E-AC98-169119AD1556}" type="slidenum">
              <a:rPr lang="en-ZA" smtClean="0"/>
              <a:t>36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81263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8463BD-2537-4C94-A224-75FFCCC9C299}" type="slidenum">
              <a:rPr lang="en-GB" altLang="en-US"/>
              <a:pPr/>
              <a:t>23</a:t>
            </a:fld>
            <a:endParaRPr lang="en-GB" altLang="en-US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/>
              <a:t>Flu virus isolated 1933-34 (after Collins first paper!).</a:t>
            </a:r>
            <a:endParaRPr lang="en-ZA" altLang="en-US" dirty="0"/>
          </a:p>
          <a:p>
            <a:r>
              <a:rPr lang="en-ZA" altLang="en-US" dirty="0"/>
              <a:t>Flu </a:t>
            </a:r>
            <a:r>
              <a:rPr lang="en-GB" altLang="en-US" dirty="0"/>
              <a:t>Death rates increase in winter. Increase for all cause as well as </a:t>
            </a:r>
            <a:r>
              <a:rPr lang="en-GB" altLang="en-US" dirty="0" err="1"/>
              <a:t>pI</a:t>
            </a:r>
            <a:r>
              <a:rPr lang="en-GB" altLang="en-US" dirty="0"/>
              <a:t>, developed way to calculate excess over baseline. </a:t>
            </a:r>
          </a:p>
          <a:p>
            <a:r>
              <a:rPr lang="en-GB" altLang="en-US" dirty="0"/>
              <a:t>Peaks for AC and PI are synchronised. About 40% of all excess deaths are causes other than PI. </a:t>
            </a:r>
          </a:p>
          <a:p>
            <a:r>
              <a:rPr lang="en-GB" altLang="en-US" dirty="0"/>
              <a:t>– heart disease, DM, nephritis, cerebral haemorrhage, </a:t>
            </a:r>
            <a:r>
              <a:rPr lang="en-GB" altLang="en-US" dirty="0" err="1"/>
              <a:t>peurpeural</a:t>
            </a:r>
            <a:r>
              <a:rPr lang="en-GB" altLang="en-US" dirty="0"/>
              <a:t> conditions. NOT cancer or non </a:t>
            </a:r>
            <a:r>
              <a:rPr lang="en-GB" altLang="en-US" dirty="0" err="1"/>
              <a:t>resp</a:t>
            </a:r>
            <a:r>
              <a:rPr lang="en-GB" altLang="en-US" dirty="0"/>
              <a:t> </a:t>
            </a:r>
            <a:r>
              <a:rPr lang="en-GB" altLang="en-US" dirty="0" err="1"/>
              <a:t>tb</a:t>
            </a:r>
            <a:r>
              <a:rPr lang="en-GB" altLang="en-US" dirty="0"/>
              <a:t>. Suggests that the reason only saw great increase in </a:t>
            </a:r>
            <a:r>
              <a:rPr lang="en-GB" altLang="en-US" dirty="0" err="1"/>
              <a:t>tb</a:t>
            </a:r>
            <a:r>
              <a:rPr lang="en-GB" altLang="en-US" dirty="0"/>
              <a:t> mort in 1918 was because this is when young adults were affected and this age group is affected by </a:t>
            </a:r>
            <a:r>
              <a:rPr lang="en-GB" altLang="en-US" dirty="0" err="1"/>
              <a:t>tb</a:t>
            </a:r>
            <a:r>
              <a:rPr lang="en-GB" altLang="en-US" dirty="0"/>
              <a:t>. Also same reason for </a:t>
            </a:r>
            <a:r>
              <a:rPr lang="en-GB" altLang="en-US" dirty="0" err="1"/>
              <a:t>peurpeural</a:t>
            </a:r>
            <a:r>
              <a:rPr lang="en-GB" altLang="en-US" dirty="0"/>
              <a:t> cause which was much increased in 1918.</a:t>
            </a:r>
          </a:p>
          <a:p>
            <a:r>
              <a:rPr lang="en-GB" altLang="en-US" dirty="0"/>
              <a:t>{Collins, 1951 389 /id}</a:t>
            </a:r>
          </a:p>
          <a:p>
            <a:r>
              <a:rPr lang="en-GB" altLang="en-US" dirty="0"/>
              <a:t>Identified trend in declining PI mortality from 184/100000 in 1900-04 to 100 in 1937. then steeper decline until 1950 (34/100000). Occurred n all geographic areas. For winter flu excess deaths – higher in the 10 years after the 1918 pandemic and then declined.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1490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Accounting for non reporting one of the highest in the world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7CA83-6C12-4E2E-AC98-169119AD1556}" type="slidenum">
              <a:rPr lang="en-ZA" smtClean="0"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244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Adjusted VE</a:t>
            </a:r>
          </a:p>
          <a:p>
            <a:r>
              <a:rPr lang="en-GB" dirty="0"/>
              <a:t>55%</a:t>
            </a:r>
          </a:p>
          <a:p>
            <a:r>
              <a:rPr lang="en-GB" dirty="0"/>
              <a:t>84%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B3C2C-332A-4E4E-95BD-C368F003B4F0}" type="slidenum">
              <a:rPr lang="en-ZA" smtClean="0"/>
              <a:t>26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8426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588E-0AD0-45E4-AFF3-D0EC37403E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4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552D2-F8D9-453C-A510-62524F3077E4}" type="slidenum">
              <a:rPr lang="en-ZA" smtClean="0"/>
              <a:t>29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98217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Objectives and lancet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43516-723C-44E2-8228-06620CAAE8E3}" type="slidenum">
              <a:rPr lang="en-ZA" smtClean="0"/>
              <a:t>32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9588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&lt;5%v of all infections diagnosed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60572-1AAD-4172-9685-8F7D8B4EF2C4}" type="slidenum">
              <a:rPr lang="en-ZA" smtClean="0"/>
              <a:t>33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78583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Questions: Size of the Omicron wave</a:t>
            </a:r>
          </a:p>
          <a:p>
            <a:r>
              <a:rPr lang="en-ZA" dirty="0"/>
              <a:t>Effects of reduced testing vs actual severity</a:t>
            </a:r>
          </a:p>
          <a:p>
            <a:r>
              <a:rPr lang="en-ZA" dirty="0"/>
              <a:t>Used serum spanning the Omicron wave to infer infection attack rates – </a:t>
            </a:r>
            <a:r>
              <a:rPr lang="en-ZA" dirty="0" err="1"/>
              <a:t>paramterised</a:t>
            </a:r>
            <a:r>
              <a:rPr lang="en-ZA" dirty="0"/>
              <a:t> on Delta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7CA83-6C12-4E2E-AC98-169119AD1556}" type="slidenum">
              <a:rPr lang="en-ZA" smtClean="0"/>
              <a:t>34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6224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emf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3E08-CBB1-4C21-BB5A-7F5EF9949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EBCC4-6291-4558-8ACA-643FD427F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A7F2B-D4AB-4148-AAC6-DD84F4DF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28E6D-0F17-44AB-8B61-95FCFAC2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3CCF9-FBAA-4EC2-B036-E93D5118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5112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4FAF-6BF1-4181-B0CB-9FD711A9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71D16-A4F3-4E74-A146-18D1D04D5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C3677-3648-4CFA-BFE1-C1C30F5CC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93D16-C9D6-4C72-A8CD-6DF7DDC1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68AB-D4FD-4211-A235-202E0B14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194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C3157F-79B8-4DC6-9666-F8FAB99C3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AD59D-62EE-46CD-A230-E63D8C2FD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46DAA-1BAF-4F86-9B3B-6B3A73A0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746F4-8DC4-42CB-BAB4-1BEDF331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E67D1-8F44-4080-9717-DC0DD543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29785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 | Short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42162-0FA6-0D47-805B-20FD7661D63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173" y="5617622"/>
            <a:ext cx="3699968" cy="1244906"/>
          </a:xfrm>
          <a:prstGeom prst="rect">
            <a:avLst/>
          </a:prstGeom>
        </p:spPr>
      </p:pic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44819" y="6529572"/>
            <a:ext cx="8639999" cy="16751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FontTx/>
              <a:buNone/>
              <a:defRPr sz="800" baseline="0">
                <a:solidFill>
                  <a:schemeClr val="tx1"/>
                </a:solidFill>
              </a:defRPr>
            </a:lvl1pPr>
            <a:lvl2pPr marL="344488" indent="0">
              <a:buFontTx/>
              <a:buNone/>
              <a:defRPr sz="800">
                <a:solidFill>
                  <a:schemeClr val="tx1"/>
                </a:solidFill>
              </a:defRPr>
            </a:lvl2pPr>
            <a:lvl3pPr marL="625475" indent="0">
              <a:buFontTx/>
              <a:buNone/>
              <a:defRPr sz="800">
                <a:solidFill>
                  <a:schemeClr val="tx1"/>
                </a:solidFill>
              </a:defRPr>
            </a:lvl3pPr>
            <a:lvl4pPr marL="738188" indent="0">
              <a:buFontTx/>
              <a:buNone/>
              <a:defRPr sz="8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Naming Convention | Date | Initials | Version</a:t>
            </a:r>
            <a:endParaRPr lang="en-ZA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512610" y="4541438"/>
            <a:ext cx="8419397" cy="4687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12610" y="5018717"/>
            <a:ext cx="8419397" cy="3581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512610" y="5454325"/>
            <a:ext cx="8419397" cy="326597"/>
          </a:xfrm>
          <a:prstGeom prst="rect">
            <a:avLst/>
          </a:prstGeom>
        </p:spPr>
        <p:txBody>
          <a:bodyPr vert="horz" anchor="ctr"/>
          <a:lstStyle>
            <a:lvl1pPr marL="0" indent="0">
              <a:spcBef>
                <a:spcPts val="0"/>
              </a:spcBef>
              <a:buNone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 b="1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 b="1"/>
            </a:lvl5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483949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1068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A0D0-1F3A-4350-95DA-F484823E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BF58-7B22-4967-ACEC-1F6D3501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BE7C2-3142-45CB-A888-33DC4400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DD927-8E41-4CF4-8AB4-34D88829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0AD86-2D3F-4491-AA6D-30D7C52B6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1627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429D-B904-4D0F-9F8A-64CDF6CF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8CCF7-9A7D-4C3C-AC68-2B8A4A3F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EF3C4-838F-4D77-B6EF-77FF5072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8908A-CB3C-41B1-BC75-09B81480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B95F0-52EE-4EAB-957E-6E984F6E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5853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6142-A2F2-48AB-95B3-AD507F4E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3533B-4759-461D-A1EF-E9DD259CD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50D46-C905-430D-80F1-436E480F9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09482-D1A2-4D87-A7DE-ADA95FFA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1B900-9F55-4544-AC02-D13D6627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4C52B-1CAF-4BCF-BFC8-B0256B0D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8927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0EF1-C0C3-40D4-AD74-D78685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77CF7-9A66-49AB-AA57-3DCC6F7B4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04855-1E4F-4139-B34C-4680C43F9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3B149-B583-455C-8C90-7583E1878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F6E66-AC97-4496-8CB6-C837579A5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1882F9-FCDE-47F3-B86A-DB45BAF2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E4875-7D4C-496D-9511-33F4E66EE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01222-5A1C-40A3-AEDE-7D1D95FC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1241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B5AC-45AA-49F1-A2E4-F48345E1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6232E-2397-4280-B057-D3D54ABD3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6ABC8-74BD-4BAC-A6FF-132DC940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12662-B34B-4D66-98C6-5F6781F0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832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3663F-7AD1-4914-96D4-2D21CE88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D953F-D031-4745-9EEB-99A5DA00D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3E0B9-FAF8-4296-92C5-97799206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3955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E386-080A-4500-9CC4-EC570AA1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C19F7-C95A-43BC-A8ED-B88A7EC0C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95039-ABBC-461E-96FF-ED288FE2F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93C9F-E12B-4ED5-A087-CA8D91AF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B1F6D-EB0C-4C0D-A9D2-776A7CEB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DA013-97DF-4AD5-9363-790B7777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48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AFE7-F7C1-49DA-9B43-22A5FFF9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954EB-0741-4DBD-8DB1-98F3DC506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6859C-DA9F-4AD7-8068-66228B372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93D71-E8BD-4200-8791-2D3C9F4A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ACCB4-7ACB-4772-BE67-CA818C9F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02579-615C-4CB7-8BB3-142FAE4D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9296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4A3BB-98DE-41B6-9DC3-B8CDEFFF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18780-E913-467B-AD15-F559D0C38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A9A83-DC3F-4B26-B389-3B3D5D591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D8327-952B-44C2-A665-A82248AF73D1}" type="datetimeFigureOut">
              <a:rPr lang="en-ZA" smtClean="0"/>
              <a:t>2025/09/10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732F5-6447-45B2-81DD-AC00ED36D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E56C-4F6E-4707-808D-A84B42B54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97719-ACED-4FD1-BB20-14CAE2D05E4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013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6.xml"/><Relationship Id="rId7" Type="http://schemas.openxmlformats.org/officeDocument/2006/relationships/image" Target="../media/image25.emf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tags" Target="../tags/tag8.xml"/><Relationship Id="rId7" Type="http://schemas.openxmlformats.org/officeDocument/2006/relationships/image" Target="../media/image25.emf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chart" Target="../charts/chart4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i.org/10.1016/S2214-109X(21)00141-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E63A-3126-45AB-8A64-E958F3AD86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approach epidemiological questions about infectious disease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B559B-B6DB-43DE-9462-6C67695B1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441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Prof Cheryl Cohen</a:t>
            </a:r>
          </a:p>
          <a:p>
            <a:r>
              <a:rPr lang="en-US" dirty="0"/>
              <a:t>Centre for Respiratory Disease and Meningitis</a:t>
            </a:r>
          </a:p>
          <a:p>
            <a:r>
              <a:rPr lang="en-US" dirty="0"/>
              <a:t>National Institute for Communicable Diseases</a:t>
            </a:r>
          </a:p>
          <a:p>
            <a:r>
              <a:rPr lang="en-US" dirty="0"/>
              <a:t>Johannesburg, South Africa</a:t>
            </a:r>
          </a:p>
          <a:p>
            <a:r>
              <a:rPr lang="en-US" dirty="0"/>
              <a:t>cheylc@nicd.ac.za</a:t>
            </a:r>
            <a:endParaRPr lang="en-ZA" dirty="0"/>
          </a:p>
        </p:txBody>
      </p:sp>
      <p:pic>
        <p:nvPicPr>
          <p:cNvPr id="6" name="Picture 1" descr="NICD 2012">
            <a:extLst>
              <a:ext uri="{FF2B5EF4-FFF2-40B4-BE49-F238E27FC236}">
                <a16:creationId xmlns:a16="http://schemas.microsoft.com/office/drawing/2014/main" id="{89232A38-80FE-45F7-8C33-EFB8F06FC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16" y="367230"/>
            <a:ext cx="3404488" cy="116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249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E8352083-60ED-4D9A-8C48-F4F78775A9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Herd Immunity Threshold (HIT)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96B9DD9-B6F8-4C49-B7FA-CBD79F49912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B64101C4-78B4-49D1-A6B4-E2D900DC36B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816725" y="1196975"/>
            <a:ext cx="3671888" cy="532765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GB" altLang="en-US"/>
              <a:t>Minimum prevalence of immune individuals in a population for stable transmission</a:t>
            </a:r>
          </a:p>
          <a:p>
            <a:pPr algn="ctr" eaLnBrk="1" hangingPunct="1">
              <a:buFontTx/>
              <a:buNone/>
            </a:pPr>
            <a:r>
              <a:rPr lang="en-GB" altLang="en-US"/>
              <a:t>(R=1)</a:t>
            </a:r>
          </a:p>
          <a:p>
            <a:pPr algn="ctr" eaLnBrk="1" hangingPunct="1">
              <a:buFontTx/>
              <a:buNone/>
            </a:pPr>
            <a:r>
              <a:rPr lang="en-GB" altLang="en-US"/>
              <a:t>Must exceed the herd immunity threshold to interrupt transmission</a:t>
            </a:r>
          </a:p>
          <a:p>
            <a:pPr algn="ctr" eaLnBrk="1" hangingPunct="1">
              <a:buFontTx/>
              <a:buNone/>
            </a:pPr>
            <a:r>
              <a:rPr lang="en-GB" altLang="en-US"/>
              <a:t>(R&lt;1)</a:t>
            </a:r>
          </a:p>
          <a:p>
            <a:pPr algn="ctr" eaLnBrk="1" hangingPunct="1">
              <a:buFontTx/>
              <a:buNone/>
            </a:pPr>
            <a:r>
              <a:rPr lang="en-GB" altLang="en-US"/>
              <a:t>HIT=(R0-1)/R0</a:t>
            </a:r>
          </a:p>
          <a:p>
            <a:pPr lvl="2" eaLnBrk="1" hangingPunct="1">
              <a:buFontTx/>
              <a:buNone/>
            </a:pPr>
            <a:endParaRPr lang="en-GB" altLang="en-US"/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FC52F88C-FD96-441C-AEAE-0FC054A30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006476"/>
            <a:ext cx="6553201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70" y="0"/>
            <a:ext cx="788275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587" y="211835"/>
            <a:ext cx="309638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Upper panel: Estimated daily reproduction number (R), with 95% confidence intervals, South Africa (last date included in the estimation: 15 March). Lower panel: estimated number of laboratory-confirmed COVID-19 cases, hospital admissions, and deaths, by onset date with missing data imputed. The medians and 95% ranges for the imputed datasets are shown. Daily numbers of confirmed laboratory-confirmed COVID-19 cases in the bottom panel are shown on the right-hand y axis.</a:t>
            </a:r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8759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E106F-088E-4AE4-B24F-107CC461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63" y="3397524"/>
            <a:ext cx="6887037" cy="3472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08B20B-AED7-4D25-9279-513ACFC39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" y="1"/>
            <a:ext cx="7749282" cy="3948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6D5403-B870-4064-ACBE-6C28F87DE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95" y="2143283"/>
            <a:ext cx="5831705" cy="7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F5859-F32E-4EC8-B6AA-6AB3E536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7" y="829559"/>
            <a:ext cx="8835170" cy="5890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A8275-D7EC-4275-9F74-50ED03FC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72" y="138329"/>
            <a:ext cx="5159643" cy="2268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CCEB2-5282-4C7C-BD7C-1DE92EE3CD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3" t="3329" r="24068" b="4434"/>
          <a:stretch/>
        </p:blipFill>
        <p:spPr>
          <a:xfrm>
            <a:off x="10567449" y="5302439"/>
            <a:ext cx="1236810" cy="1228778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98C1D7-5E36-4DFD-BB19-BBF02C2B7EBF}"/>
              </a:ext>
            </a:extLst>
          </p:cNvPr>
          <p:cNvSpPr/>
          <p:nvPr/>
        </p:nvSpPr>
        <p:spPr>
          <a:xfrm>
            <a:off x="876693" y="3070510"/>
            <a:ext cx="7852528" cy="5399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79AAF1-743A-4911-9135-F8A4071D953A}"/>
              </a:ext>
            </a:extLst>
          </p:cNvPr>
          <p:cNvSpPr/>
          <p:nvPr/>
        </p:nvSpPr>
        <p:spPr>
          <a:xfrm>
            <a:off x="876693" y="3610466"/>
            <a:ext cx="7852528" cy="6635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44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88A0C-4EA7-4756-8517-29B0B9BCD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7" y="2017336"/>
            <a:ext cx="7015446" cy="47219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3E5643-6458-4EBB-93AD-5A02E38DC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26" y="214161"/>
            <a:ext cx="6493362" cy="23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16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ACCE-D6D4-4B7A-8C2F-6AE65034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SEVERITY AND CLINICAL PRESENTATION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02C39-FCF7-4DEA-BBB9-00FE5F55E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RISK GROUPS FOR SEVERE DISEASE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3702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Waasilaj\AppData\Local\Microsoft\Windows\INetCache\Content.Outlook\D6BC2YZL\Figure - Comorbidities by Age - All - New (00000002).tif">
            <a:extLst>
              <a:ext uri="{FF2B5EF4-FFF2-40B4-BE49-F238E27FC236}">
                <a16:creationId xmlns:a16="http://schemas.microsoft.com/office/drawing/2014/main" id="{112E777C-4865-463A-9588-41B337DA1E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46" y="160832"/>
            <a:ext cx="4178596" cy="55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3456CA-F61E-451C-A961-D960E2E39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82"/>
          <a:stretch/>
        </p:blipFill>
        <p:spPr>
          <a:xfrm>
            <a:off x="169223" y="241991"/>
            <a:ext cx="6262182" cy="948855"/>
          </a:xfrm>
          <a:prstGeom prst="rect">
            <a:avLst/>
          </a:prstGeom>
        </p:spPr>
      </p:pic>
      <p:pic>
        <p:nvPicPr>
          <p:cNvPr id="5" name="Picture 4" descr="C:\Users\Waasilaj\Documents\reports\Paper one\Analysis\Stefano output 12Apr\COVID-19 Mortality - Individual Comorbidities - Log Scale - No Obesity - No Title (2DP).tif">
            <a:extLst>
              <a:ext uri="{FF2B5EF4-FFF2-40B4-BE49-F238E27FC236}">
                <a16:creationId xmlns:a16="http://schemas.microsoft.com/office/drawing/2014/main" id="{239274E6-F292-41C9-8BAC-06655FBFA4C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" y="1383935"/>
            <a:ext cx="6434455" cy="48266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AF3D09-B1A4-4ABA-BF01-FFB32F66FA58}"/>
              </a:ext>
            </a:extLst>
          </p:cNvPr>
          <p:cNvSpPr/>
          <p:nvPr/>
        </p:nvSpPr>
        <p:spPr>
          <a:xfrm>
            <a:off x="5940055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ZA" dirty="0">
                <a:solidFill>
                  <a:srgbClr val="21212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Estimated prevalence of comorbid conditions for COVID-19 hospitalisations by age, 5 March 2020-27 March 2021, DATCOV, South Africa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2F162-5A88-4DC9-BA84-F80BDE6E56D8}"/>
              </a:ext>
            </a:extLst>
          </p:cNvPr>
          <p:cNvSpPr/>
          <p:nvPr/>
        </p:nvSpPr>
        <p:spPr>
          <a:xfrm>
            <a:off x="201569" y="6027003"/>
            <a:ext cx="57708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Multivariable analysis of factors associated with in-hospital mortality among laboratory-confirmed SARS-CoV-2 individuals admitted to hospital, </a:t>
            </a:r>
            <a:r>
              <a:rPr lang="en-ZA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5 March 2020-27 March 2021</a:t>
            </a:r>
            <a:r>
              <a:rPr lang="en-ZA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DATCOV, South Africa. (n=219,265)</a:t>
            </a:r>
            <a:endParaRPr lang="en-Z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55417-A64F-427D-85D5-204575ECA61F}"/>
              </a:ext>
            </a:extLst>
          </p:cNvPr>
          <p:cNvSpPr txBox="1"/>
          <p:nvPr/>
        </p:nvSpPr>
        <p:spPr>
          <a:xfrm>
            <a:off x="2528331" y="968437"/>
            <a:ext cx="4276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Jassat, Cohen, Tempia et al Lancet HIV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B0F11-B9DB-4A51-A1AA-A4DAEF558866}"/>
              </a:ext>
            </a:extLst>
          </p:cNvPr>
          <p:cNvSpPr txBox="1"/>
          <p:nvPr/>
        </p:nvSpPr>
        <p:spPr>
          <a:xfrm>
            <a:off x="3030208" y="1813785"/>
            <a:ext cx="54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362A3-6692-4CFD-BACE-7D48E423E967}"/>
              </a:ext>
            </a:extLst>
          </p:cNvPr>
          <p:cNvSpPr txBox="1"/>
          <p:nvPr/>
        </p:nvSpPr>
        <p:spPr>
          <a:xfrm>
            <a:off x="3008269" y="317034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TB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D61C6-3F9F-4822-A8F0-B3A68C4C6E2D}"/>
              </a:ext>
            </a:extLst>
          </p:cNvPr>
          <p:cNvSpPr txBox="1"/>
          <p:nvPr/>
        </p:nvSpPr>
        <p:spPr>
          <a:xfrm>
            <a:off x="2949118" y="337927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HIV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651EA8-406B-42CE-8B0E-34A0EAD0FAD1}"/>
              </a:ext>
            </a:extLst>
          </p:cNvPr>
          <p:cNvSpPr txBox="1"/>
          <p:nvPr/>
        </p:nvSpPr>
        <p:spPr>
          <a:xfrm>
            <a:off x="2949118" y="2583647"/>
            <a:ext cx="2027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srgbClr val="FF0000"/>
                </a:solidFill>
              </a:rPr>
              <a:t>Non-communicable</a:t>
            </a:r>
          </a:p>
          <a:p>
            <a:r>
              <a:rPr lang="en-ZA" dirty="0">
                <a:solidFill>
                  <a:srgbClr val="FF0000"/>
                </a:solidFill>
              </a:rPr>
              <a:t> comorbidities</a:t>
            </a:r>
          </a:p>
        </p:txBody>
      </p:sp>
      <p:pic>
        <p:nvPicPr>
          <p:cNvPr id="1026" name="Picture 2" descr="Waasila Jassat – The Conversation">
            <a:extLst>
              <a:ext uri="{FF2B5EF4-FFF2-40B4-BE49-F238E27FC236}">
                <a16:creationId xmlns:a16="http://schemas.microsoft.com/office/drawing/2014/main" id="{86E097F7-6451-4FA1-957F-821D951F4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357" y="158521"/>
            <a:ext cx="1289420" cy="12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9DFBE1-7056-4C46-B5DC-F06B70FB3BC5}"/>
              </a:ext>
            </a:extLst>
          </p:cNvPr>
          <p:cNvSpPr txBox="1"/>
          <p:nvPr/>
        </p:nvSpPr>
        <p:spPr>
          <a:xfrm>
            <a:off x="10644518" y="1503010"/>
            <a:ext cx="151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Waasila Jassat</a:t>
            </a:r>
          </a:p>
        </p:txBody>
      </p:sp>
    </p:spTree>
    <p:extLst>
      <p:ext uri="{BB962C8B-B14F-4D97-AF65-F5344CB8AC3E}">
        <p14:creationId xmlns:p14="http://schemas.microsoft.com/office/powerpoint/2010/main" val="209095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" y="109727"/>
            <a:ext cx="11935968" cy="1169509"/>
          </a:xfrm>
        </p:spPr>
        <p:txBody>
          <a:bodyPr>
            <a:normAutofit/>
          </a:bodyPr>
          <a:lstStyle/>
          <a:p>
            <a:pPr algn="ctr"/>
            <a:r>
              <a:rPr lang="en-ZA" sz="3200" b="1" dirty="0"/>
              <a:t>Increasing age, black race and underlying conditions were associated with COVID-19  hospitalisation in sentinel surveillance </a:t>
            </a:r>
            <a:endParaRPr lang="en-ZA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7536" y="6525714"/>
            <a:ext cx="1193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/>
              <a:t>*Any TB= tuberculosis at any time (past and current)**</a:t>
            </a:r>
            <a:r>
              <a:rPr lang="en-GB" sz="1400" dirty="0"/>
              <a:t>No/Mild immune-compromise CD4 count &gt;200/mm3, severe immune compromise CD4 count ≤200/mm</a:t>
            </a:r>
            <a:r>
              <a:rPr lang="en-GB" sz="1400" baseline="30000" dirty="0"/>
              <a:t>3</a:t>
            </a:r>
            <a:r>
              <a:rPr lang="en-GB" sz="1400" dirty="0"/>
              <a:t> </a:t>
            </a:r>
            <a:endParaRPr lang="en-ZA" sz="1400" baseline="30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60" y="1279236"/>
            <a:ext cx="7767782" cy="5194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831" y="6084451"/>
            <a:ext cx="2888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Walaza et al OFID 2022</a:t>
            </a:r>
          </a:p>
        </p:txBody>
      </p:sp>
    </p:spTree>
    <p:extLst>
      <p:ext uri="{BB962C8B-B14F-4D97-AF65-F5344CB8AC3E}">
        <p14:creationId xmlns:p14="http://schemas.microsoft.com/office/powerpoint/2010/main" val="845635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C983-F555-4ED1-8E88-3FE94171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BF4E0-1128-421D-8BE1-5F3B1C10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54" y="365125"/>
            <a:ext cx="8801100" cy="2105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41BD4-4790-4D9C-AC99-BA79635D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9" y="2364419"/>
            <a:ext cx="6172200" cy="441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3539A1-9943-4239-BF79-D483E94B5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879" y="0"/>
            <a:ext cx="3440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0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7E32-B554-4578-9AE3-D1C8FC1A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50" y="2091833"/>
            <a:ext cx="10515600" cy="2852737"/>
          </a:xfrm>
        </p:spPr>
        <p:txBody>
          <a:bodyPr/>
          <a:lstStyle/>
          <a:p>
            <a:r>
              <a:rPr lang="en-US" dirty="0"/>
              <a:t>BURDEN OF DISEASE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77D5C-A0EF-4B14-B0ED-E700CAFE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1950" y="4944570"/>
            <a:ext cx="10515600" cy="1500187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6E8A2AEE-7B7B-4FB2-81A0-504CF6965D3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67841" y="184403"/>
            <a:ext cx="5247862" cy="35979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5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CB90-6BB8-4D34-BED0-B7E351F8C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National Institute for Communicable Diseases, Johannesburg, South Africa</a:t>
            </a:r>
            <a:endParaRPr lang="en-ZA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D64401E-7620-46D6-A7E3-2C520237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000" contrast="-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5" r="43884" b="7173"/>
          <a:stretch>
            <a:fillRect/>
          </a:stretch>
        </p:blipFill>
        <p:spPr bwMode="auto">
          <a:xfrm>
            <a:off x="2584579" y="1690688"/>
            <a:ext cx="6402915" cy="480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665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0000000-0008-0000-0400-000004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248879" y="952442"/>
          <a:ext cx="7055319" cy="4953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44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4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3"/>
            </p:custDataLst>
          </p:nvPr>
        </p:nvSpPr>
        <p:spPr>
          <a:xfrm>
            <a:off x="1143000" y="0"/>
            <a:ext cx="158750" cy="158750"/>
          </a:xfrm>
          <a:prstGeom prst="rect">
            <a:avLst/>
          </a:prstGeom>
          <a:noFill/>
          <a:ln w="9525" cmpd="sng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20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8" b="14266"/>
          <a:stretch/>
        </p:blipFill>
        <p:spPr>
          <a:xfrm>
            <a:off x="8198320" y="5798746"/>
            <a:ext cx="2754429" cy="95884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43000" y="0"/>
            <a:ext cx="105878" cy="6858000"/>
          </a:xfrm>
          <a:prstGeom prst="rect">
            <a:avLst/>
          </a:prstGeom>
          <a:solidFill>
            <a:srgbClr val="006D3F"/>
          </a:solidFill>
          <a:ln w="952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1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8837" y="266720"/>
            <a:ext cx="9292425" cy="40915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txBody>
          <a:bodyPr wrap="square" lIns="108000" tIns="61200" rIns="108000" bIns="61200" rtlCol="0" anchor="ctr">
            <a:spAutoFit/>
          </a:bodyPr>
          <a:lstStyle/>
          <a:p>
            <a:r>
              <a:rPr lang="en-ZA" sz="1600" b="1" dirty="0">
                <a:solidFill>
                  <a:schemeClr val="bg1"/>
                </a:solidFill>
              </a:rPr>
              <a:t>SARS-CoV-2 seroprevalence by month and site, November 2020 - April 2021</a:t>
            </a:r>
            <a:endParaRPr lang="en-ZA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64706" y="1206103"/>
            <a:ext cx="4588042" cy="1416257"/>
          </a:xfrm>
          <a:prstGeom prst="rect">
            <a:avLst/>
          </a:prstGeom>
          <a:noFill/>
          <a:effectLst/>
        </p:spPr>
        <p:txBody>
          <a:bodyPr wrap="square" lIns="108000" tIns="61200" rIns="108000" bIns="61200" rtlCol="0" anchor="ctr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6D3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400" dirty="0">
                <a:cs typeface="Arial"/>
              </a:rPr>
              <a:t>Individuals who had specimens collected in January 2021 (OR 8.6; 95% CI: 3.0-24.3, p&lt;0.001) were more likely to be positive for SARS-CoV-2 antibodies as compared to individuals who had specimens collected in November 2020, likely reflecting epidemic progression over time and increasing number of infections during the second wave.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E8F9C-B5C7-444B-8391-6A71682ECAB8}"/>
              </a:ext>
            </a:extLst>
          </p:cNvPr>
          <p:cNvSpPr txBox="1"/>
          <p:nvPr/>
        </p:nvSpPr>
        <p:spPr>
          <a:xfrm>
            <a:off x="3059231" y="5943776"/>
            <a:ext cx="4868779" cy="308261"/>
          </a:xfrm>
          <a:prstGeom prst="rect">
            <a:avLst/>
          </a:prstGeom>
          <a:noFill/>
          <a:effectLst/>
        </p:spPr>
        <p:txBody>
          <a:bodyPr wrap="square" lIns="108000" tIns="61200" rIns="108000" bIns="61200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006D3F"/>
              </a:buClr>
              <a:buSzPct val="150000"/>
            </a:pPr>
            <a:r>
              <a:rPr lang="en-US" sz="1200" dirty="0">
                <a:cs typeface="Arial"/>
              </a:rPr>
              <a:t>*Data for Pietermaritzburg from April 2021 still pending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7F163-CA7C-462B-8B2A-3190B9CB85AB}"/>
              </a:ext>
            </a:extLst>
          </p:cNvPr>
          <p:cNvSpPr txBox="1"/>
          <p:nvPr/>
        </p:nvSpPr>
        <p:spPr>
          <a:xfrm>
            <a:off x="2603448" y="1089858"/>
            <a:ext cx="3580968" cy="1200813"/>
          </a:xfrm>
          <a:prstGeom prst="rect">
            <a:avLst/>
          </a:prstGeom>
          <a:noFill/>
          <a:effectLst/>
        </p:spPr>
        <p:txBody>
          <a:bodyPr wrap="square" lIns="108000" tIns="61200" rIns="108000" bIns="61200" rtlCol="0" anchor="ctr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6D3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400" dirty="0">
                <a:cs typeface="Arial"/>
              </a:rPr>
              <a:t>On univariate analysis, individuals from Mitchell’s Plain were more likely to be positive for SARS-CoV-2 antibodies as compared to those from Klerksdorp (OR 1.2; 95% CI: 1.1-1.6; p&lt;0.001). </a:t>
            </a:r>
          </a:p>
        </p:txBody>
      </p:sp>
    </p:spTree>
    <p:extLst>
      <p:ext uri="{BB962C8B-B14F-4D97-AF65-F5344CB8AC3E}">
        <p14:creationId xmlns:p14="http://schemas.microsoft.com/office/powerpoint/2010/main" val="1606579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0000000-0008-0000-0200-0000CA8DCA1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98836" y="945903"/>
          <a:ext cx="8490096" cy="4739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44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4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3"/>
            </p:custDataLst>
          </p:nvPr>
        </p:nvSpPr>
        <p:spPr>
          <a:xfrm>
            <a:off x="1143000" y="0"/>
            <a:ext cx="158750" cy="158750"/>
          </a:xfrm>
          <a:prstGeom prst="rect">
            <a:avLst/>
          </a:prstGeom>
          <a:noFill/>
          <a:ln w="9525" cmpd="sng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20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3000" y="0"/>
            <a:ext cx="105878" cy="6858000"/>
          </a:xfrm>
          <a:prstGeom prst="rect">
            <a:avLst/>
          </a:prstGeom>
          <a:solidFill>
            <a:srgbClr val="F28035"/>
          </a:solidFill>
          <a:ln w="952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sz="1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8837" y="266720"/>
            <a:ext cx="9292425" cy="40915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txBody>
          <a:bodyPr wrap="square" lIns="108000" tIns="61200" rIns="108000" bIns="61200" rtlCol="0" anchor="ctr">
            <a:spAutoFit/>
          </a:bodyPr>
          <a:lstStyle/>
          <a:p>
            <a:r>
              <a:rPr lang="en-ZA" sz="1600" b="1" dirty="0">
                <a:solidFill>
                  <a:schemeClr val="bg1"/>
                </a:solidFill>
              </a:rPr>
              <a:t>SARS-CoV-2 seroprevalence by age group, November 2020 - April 2021</a:t>
            </a:r>
            <a:endParaRPr lang="en-ZA" sz="16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8" b="14266"/>
          <a:stretch/>
        </p:blipFill>
        <p:spPr>
          <a:xfrm>
            <a:off x="8198320" y="5798746"/>
            <a:ext cx="2754429" cy="9588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4403" y="4870845"/>
            <a:ext cx="8008219" cy="616038"/>
          </a:xfrm>
          <a:prstGeom prst="rect">
            <a:avLst/>
          </a:prstGeom>
          <a:noFill/>
          <a:effectLst/>
        </p:spPr>
        <p:txBody>
          <a:bodyPr wrap="square" lIns="108000" tIns="61200" rIns="108000" bIns="61200" rtlCol="0" anchor="ctr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6D3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The average seroprevalence across all three sentinel sites from November 2020 to April 2021 was 40.9% (2723/6663).</a:t>
            </a:r>
          </a:p>
        </p:txBody>
      </p:sp>
      <p:sp>
        <p:nvSpPr>
          <p:cNvPr id="3" name="Oval 2"/>
          <p:cNvSpPr/>
          <p:nvPr/>
        </p:nvSpPr>
        <p:spPr>
          <a:xfrm>
            <a:off x="7996991" y="962886"/>
            <a:ext cx="1578543" cy="1434165"/>
          </a:xfrm>
          <a:prstGeom prst="ellipse">
            <a:avLst/>
          </a:prstGeom>
          <a:noFill/>
          <a:ln w="12700" cmpd="sng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2500" b="1" dirty="0">
                <a:solidFill>
                  <a:srgbClr val="F28035"/>
                </a:solidFill>
              </a:rPr>
              <a:t>40.9%</a:t>
            </a:r>
          </a:p>
          <a:p>
            <a:pPr algn="ctr"/>
            <a:r>
              <a:rPr lang="en-ZA" b="1" dirty="0">
                <a:solidFill>
                  <a:srgbClr val="F28035"/>
                </a:solidFill>
              </a:rPr>
              <a:t>average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4402" y="5563073"/>
            <a:ext cx="5851172" cy="616038"/>
          </a:xfrm>
          <a:prstGeom prst="rect">
            <a:avLst/>
          </a:prstGeom>
          <a:noFill/>
          <a:effectLst/>
        </p:spPr>
        <p:txBody>
          <a:bodyPr wrap="square" lIns="108000" tIns="61200" rIns="108000" bIns="61200" rtlCol="0" anchor="ctr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6D3F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Age was not associated with SARS-CoV-2 seroprevalence on univariate analysis. </a:t>
            </a:r>
          </a:p>
        </p:txBody>
      </p:sp>
    </p:spTree>
    <p:extLst>
      <p:ext uri="{BB962C8B-B14F-4D97-AF65-F5344CB8AC3E}">
        <p14:creationId xmlns:p14="http://schemas.microsoft.com/office/powerpoint/2010/main" val="2300587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/>
          </p:nvPr>
        </p:nvGraphicFramePr>
        <p:xfrm>
          <a:off x="6082562" y="2078813"/>
          <a:ext cx="4090142" cy="385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0312" y="6208983"/>
            <a:ext cx="863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>
                <a:latin typeface="Arial" panose="020B0604020202020204"/>
              </a:rPr>
              <a:t>SARS-CoV-2 </a:t>
            </a:r>
            <a:r>
              <a:rPr lang="en-ZA" b="1" dirty="0" err="1">
                <a:latin typeface="Arial" panose="020B0604020202020204"/>
              </a:rPr>
              <a:t>seroprevalence</a:t>
            </a:r>
            <a:r>
              <a:rPr lang="en-ZA" b="1" dirty="0">
                <a:latin typeface="Arial" panose="020B0604020202020204"/>
              </a:rPr>
              <a:t> by site, HUTS study, November 2020 - April 2021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0" b="15519"/>
          <a:stretch/>
        </p:blipFill>
        <p:spPr>
          <a:xfrm>
            <a:off x="478441" y="364356"/>
            <a:ext cx="3875049" cy="13223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20" y="143898"/>
            <a:ext cx="1200912" cy="12009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52346" y="1536730"/>
            <a:ext cx="14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Nicole Wolter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850138" y="6347483"/>
            <a:ext cx="272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Wolter et al, in preparation</a:t>
            </a:r>
            <a:endParaRPr lang="en-GB" dirty="0"/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/>
          </p:nvPr>
        </p:nvGraphicFramePr>
        <p:xfrm>
          <a:off x="4586868" y="110297"/>
          <a:ext cx="4564566" cy="1830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70469" y="4686325"/>
            <a:ext cx="47476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Only 4-8% of all cases are diagnosed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303152" y="2232281"/>
            <a:ext cx="5924550" cy="3295650"/>
            <a:chOff x="0" y="0"/>
            <a:chExt cx="5924550" cy="3295650"/>
          </a:xfrm>
        </p:grpSpPr>
        <p:grpSp>
          <p:nvGrpSpPr>
            <p:cNvPr id="20" name="Group 19"/>
            <p:cNvGrpSpPr/>
            <p:nvPr/>
          </p:nvGrpSpPr>
          <p:grpSpPr>
            <a:xfrm>
              <a:off x="123825" y="0"/>
              <a:ext cx="3604797" cy="2956792"/>
              <a:chOff x="0" y="0"/>
              <a:chExt cx="3706186" cy="322097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66" r="8734"/>
              <a:stretch/>
            </p:blipFill>
            <p:spPr>
              <a:xfrm>
                <a:off x="0" y="0"/>
                <a:ext cx="3706186" cy="3220978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8469" y="579507"/>
                <a:ext cx="383858" cy="59055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8851" y="1288962"/>
                <a:ext cx="383858" cy="59055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792" y="2387739"/>
                <a:ext cx="383858" cy="590550"/>
              </a:xfrm>
              <a:prstGeom prst="rect">
                <a:avLst/>
              </a:prstGeom>
            </p:spPr>
          </p:pic>
        </p:grpSp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3228975" y="1724025"/>
              <a:ext cx="269557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Pietermaritzburg, KwaZulu-Natal Province</a:t>
              </a:r>
            </a:p>
          </p:txBody>
        </p:sp>
        <p:sp>
          <p:nvSpPr>
            <p:cNvPr id="22" name="Text Box 2"/>
            <p:cNvSpPr txBox="1">
              <a:spLocks noChangeArrowheads="1"/>
            </p:cNvSpPr>
            <p:nvPr/>
          </p:nvSpPr>
          <p:spPr bwMode="auto">
            <a:xfrm>
              <a:off x="314325" y="190500"/>
              <a:ext cx="211455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Klerksdorp, North West Province</a:t>
              </a:r>
            </a:p>
          </p:txBody>
        </p:sp>
        <p:sp>
          <p:nvSpPr>
            <p:cNvPr id="23" name="Text Box 2"/>
            <p:cNvSpPr txBox="1">
              <a:spLocks noChangeArrowheads="1"/>
            </p:cNvSpPr>
            <p:nvPr/>
          </p:nvSpPr>
          <p:spPr bwMode="auto">
            <a:xfrm>
              <a:off x="0" y="2962275"/>
              <a:ext cx="2635885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Mitchell’s Plain, Western Cape Province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688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0" y="-1021183"/>
            <a:ext cx="12203669" cy="8152050"/>
          </a:xfrm>
          <a:prstGeom prst="rect">
            <a:avLst/>
          </a:prstGeom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1"/>
          <a:stretch/>
        </p:blipFill>
        <p:spPr bwMode="auto">
          <a:xfrm>
            <a:off x="2362252" y="2184896"/>
            <a:ext cx="7455824" cy="437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5"/>
          <a:stretch/>
        </p:blipFill>
        <p:spPr bwMode="auto">
          <a:xfrm>
            <a:off x="6262125" y="1437852"/>
            <a:ext cx="3976943" cy="70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432" y="79115"/>
            <a:ext cx="1116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800" dirty="0"/>
              <a:t>Ocean of deaths with influenza as the foam</a:t>
            </a:r>
            <a:endParaRPr lang="en-GB" sz="48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80"/>
          <a:stretch/>
        </p:blipFill>
        <p:spPr bwMode="auto">
          <a:xfrm>
            <a:off x="2074021" y="1437852"/>
            <a:ext cx="4200989" cy="70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5"/>
          <a:stretch/>
        </p:blipFill>
        <p:spPr>
          <a:xfrm>
            <a:off x="10972800" y="-93124"/>
            <a:ext cx="1219199" cy="1088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83866" y="99474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Lone Simonsen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91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3B034A-8946-4398-B4AB-A5D64F674F6A}"/>
              </a:ext>
            </a:extLst>
          </p:cNvPr>
          <p:cNvSpPr txBox="1">
            <a:spLocks/>
          </p:cNvSpPr>
          <p:nvPr/>
        </p:nvSpPr>
        <p:spPr>
          <a:xfrm>
            <a:off x="481272" y="5911933"/>
            <a:ext cx="10712209" cy="971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cap="all">
                <a:solidFill>
                  <a:srgbClr val="0D6A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400" b="0" cap="none" dirty="0">
                <a:solidFill>
                  <a:schemeClr val="bg1">
                    <a:lumMod val="50000"/>
                  </a:schemeClr>
                </a:solidFill>
              </a:rPr>
              <a:t>Black line shows the weekly number of deaths</a:t>
            </a:r>
          </a:p>
          <a:p>
            <a:r>
              <a:rPr lang="en-ZA" sz="1400" b="0" cap="none" dirty="0">
                <a:solidFill>
                  <a:schemeClr val="bg1">
                    <a:lumMod val="50000"/>
                  </a:schemeClr>
                </a:solidFill>
              </a:rPr>
              <a:t>Orange/blue lines shows the number predicted from historical data with bounds of uncertainty – a lower bound and upper bound</a:t>
            </a:r>
          </a:p>
          <a:p>
            <a:r>
              <a:rPr lang="en-ZA" sz="1400" cap="none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Arial" charset="0"/>
              </a:rPr>
              <a:t>Source: MRC Burden of Disease Research Unit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4AECB2-734A-4025-98B4-540E99029831}"/>
              </a:ext>
            </a:extLst>
          </p:cNvPr>
          <p:cNvSpPr txBox="1">
            <a:spLocks/>
          </p:cNvSpPr>
          <p:nvPr/>
        </p:nvSpPr>
        <p:spPr>
          <a:xfrm>
            <a:off x="155575" y="30460"/>
            <a:ext cx="11820266" cy="930031"/>
          </a:xfrm>
          <a:prstGeom prst="rect">
            <a:avLst/>
          </a:prstGeom>
        </p:spPr>
        <p:txBody>
          <a:bodyPr vert="horz" lIns="91440" tIns="0" rIns="0" bIns="0" rtlCol="0" anchor="ctr">
            <a:noAutofit/>
          </a:bodyPr>
          <a:lstStyle>
            <a:lvl1pPr algn="l" defTabSz="548640" rtl="0" eaLnBrk="1" latinLnBrk="0" hangingPunct="1">
              <a:spcBef>
                <a:spcPct val="0"/>
              </a:spcBef>
              <a:buNone/>
              <a:defRPr sz="5280" b="1" kern="1200">
                <a:solidFill>
                  <a:srgbClr val="0D6AA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3200" dirty="0">
                <a:solidFill>
                  <a:prstClr val="black"/>
                </a:solidFill>
                <a:latin typeface="+mn-lt"/>
              </a:rPr>
              <a:t>Excess mortality for assessment of COVID-19 severity</a:t>
            </a:r>
            <a:endParaRPr lang="en-ZA" sz="3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AutoShape 2" descr="data:image/png;base64,iVBORw0KGgoAAAANSUhEUgAAA5QAAAH0CAYAAABCXWI7AAAAAXNSR0IArs4c6QAAIABJREFUeF7snQncVVW99/9amuIASFloKqg5ZAWoZaWG2GCDimRl5oA0WTkAdcv73psiet/b281CHCo1L5JTVoZok2UimTYZQ1kOlYBjjkhqlJm8n+/e/B/Ws9nnnL3P2fucfc75rc+HD/A8e1jru9Zea/3HtcGaNWvWmIoIiIAIiIAIiIAIiIAIiIAIiIAI5CSwgQTKnMR0uQiIgAiIgAiIgAiIgAiIgAiIQERAAqUGggiIgAiIgAiIgAiIgAiIgAiIQFMEJFA2hU03iYAIiIAIiIAIiIAIiIAIiIAISKDUGBABERABERABERABERABERABEWiKgATKprDpJhEQAREQAREQAREQAREQAREQAQmUGgMiIAIiIAIiIAIiIAIiIAIiIAJNEZBA2RQ23SQCIiACIiACIiACIiACIiACIiCBUmNABERABERABERABERABERABESgKQISKJvCpptEQAREQAREQAREQAREQAREQAQkUGoMiIAIiIAIiIAIiIAIiIAIiIAINEVAAmVT2HSTCIiACIiACIiACIiACIiACIiABEqNAREQAREQAREQAREQAREQAREQgaYISKBsCptuEgEREAEREAEREAEREAEREAERkECpMSACIiACIiACIiACIiACIiACItAUAQmUTWHTTSIgAiIgAiIgAiIgAiIgAiIgAhIoNQZEQAREQAREQAREQAREQAREQASaIiCBsilsukkEREAEREAEREAEREAEREAEREACpcaACIiACIiACIiACIiACIiACIhAUwQkUDaFrTtvWrNmjf35z3+2H/7wh/bggw/ac889ZxtttJGNHDnS3v72t9tOO+1kG2ywQVsa989//tN+8Ytf2I477mjbbrtt9M7f/e53dumll9oxxxxjr371q1uux7/+9S+7/PLL7fbbb7dXvepVdtRRR9kLXvCC1Oc+/vjjdtVVV9m9995rcHrnO99p48ePT72Wa772ta/ZrrvuGj2zigW+l1xyid1///32kY98xF7+8pcPqubTTz9tX/3qV+2RRx6xffbZxw4//PD1mvGjH/3IbrjhBvvABz5gY8eOLaWZWVn6dW9605vsLW95S8t1WbVqlZ1//vn25JNPrvesF77whTZixAjbb7/9bM8994y+kXaVhx56yP7whz/Ym9/85uiVf//73+1///d/o39/8IMftE022aTUqvztb3+zq6++2u64445ofth7773tfe97X6nvbOfDmQ9WrFhhJ5xwgg0dOjT63vmWixpX7WxLt72L+fjXv/61LViwYOC7GzZsmL31rW+NvrMNN9xwUJNWrlxp1157rd11113GvXyTb3vb22zMmDEN16mqft/JPsvLhPng+9//vv3mN78x5njG8EEHHZTKL3wX88pFF11kkyZNSl1b0567//7727777ltzzWx1/FGn7373u7Zs2bKB/mVuZ61JjgXa+tOf/tRuvvlmY44aMmSIUT++27zzM++7+OKLo+p/6EMfstGjR7falKbu/8c//mE33XST/epXv7KnnnoqavPWW29tBx98sL3iFa9Yb4zD6zvf+Y7dd9990fu22247e/e73x3t38KSd0wxB1533XX2wAMPRHP+pptuGn1j7IHKXm+aAqebKktAAmVlu6bYijHJfO9737NbbrnF2DAjPG622Wb2zDPPREImE8mBBx4YbdZrCV1F1ghBhQXiwx/+sG2//fbRo4sWKB977LFIaGIxQlD+6Ec/attss816zeD3CLJ/+tOf7A1veEMkfLHIsNlJK1mFoCJ5NfMsFmsYpwmE9PmcOXOifqe99EO4eLhAiuLh+OOPt5e97GXNVKHhPVlZFr3x9w0nmxMUAxtvvPFAXf2bgMHOO+8cKThYZMsuXqcddthhQFHRboHymmuusZ///OfRpm633XaLNitl9X3ZPNOeL4GyE9QtEhi+/e1vR4IQ44l5lsJYe/jhh+21r31tJOz42oPQz/z07LPP2l577RWtEYsWLYqED9YoFC71lJ9V/L6T5PMyWb16tc2dOzcSKBDAYXLbbbfZ8uXLI6G8FhO/75577klV1j7xxBORsMnfe+yxh+2+++529913R+vxuHHj7D3veU/hewLvX5gwFrbaaquabXFOixcvjoThXXbZJVJ4/f73v4845K0f6yLj7vnnn4/GFsrUdinSfQx4nzCeUarTDtYi9md//etfIwX/AQccMDBknBfrFEI+BeGa9XvKlCnGmkHJO6aWLFli3/zmN6P1j3548YtfbHfeeWfU9y95yUsigbvWPqgzM4neWmUCEiir3DsF1s21cggPkydPHrRBZgJDoEJDdeyxx0YbybJLOwRKhKnrr78+miiZqN/xjndEGs1kcWsdAlVSsCqbQ5nPZ2FgA8IChNYzLPCHCQJ2mtCI5e4rX/lKpAEv0zLWaYESJm6tCvmgPf7Wt75lv/3tbyMrHZuOshUtnRYoXYmA1RomvbiRkEBZ5oxT+9l//OMfIwERT5Ejjjhi4FtiA3zZZZcZv3drEeOQeQsBCOu4e0f4Znnp0qUN1yn/lqr0fSfp5GHCvczZP/nJT+y9731vJIC4AIFnDQJgmsIUIYXfI4BRkt4/eOPMmzfPfvnLXw4SSvk57+KdrB14axRV6F/GAutOKAx5v+NVE7YFoYc2uMIb4Y/6Ubcbb7wxatMrX/nKTNVjr3PBBRdEcxsCJf9HYbrllltmur+oixBoUd6hHOGPC7QoM/GYYE/ysY99LLLKu1KRuuJtxM8oeFWhCEAYhyOW2jxjine5wj18Ls/GaoqnCl5aWCpVRCALAQmUWSj1wDVMvrgw1nInxc0OoRIN4JFHHlm6xq5sgdIXLTYWuKVeccUVkRaOiTNpbfLNB4tMmcJTu4cRQiFunbjRHHfccQOuQS448DfC5je+8Y3IdQYrgRcsmLhaIownhdEi21FVgZI2+uL+6KOPtsU1qtMCpW9cGDdpQnaR/d6pZ0mg7Ax5rCk/+MEPorUlGc7gnim4s7K5RqBgo4zVBeVnqMj5y1/+EgkEuATWW6caCZSd+L6T5PMwwaIFEwQp1jBcPpNzNXO5b/65DuECF0kEEYQQLMHJ9Z/fffnLX7YXvehFkRCH15IXV7TyriLXRVyZv/71r0dC3dFHHz2of5P7FA9bYZ1AwMKC5sU9kLDU1gtnCbn7PgflMi6muHqitMBS2c5Cv6CshKt7aPn7kwzcGPD6179+vbUYayuhQ66MyTOmMCAQFjNq1Kj1Qnd6dU/Uzj7ux3dJoOyTXvdJCsGBiSlZ2ESysODixuTsLoAsTLiWIIxiueD/LE7JWId6Lomh8Ihwg6CCm44XFhY2sDwDofb973+/sei0Ei/hkzCaSzYeTOC4ByW1mc4l5OETLJtPLHRM+D/+8Y8j9xI0dlhwicFIxlCyIYcTrlke58FCxUaJBZsSxrESE4FQx8LGQgnTMD6I9zOx02dYWj2WCFeUQw89NDXOImxHLYuTC5q8C80zlkg2b+EG7Wc/+1m02LLg+wYQjS7aYpihHUWrSvwrmxhcqMPi7WQTycLl4yYZA5UmUFJvtKO4OLl7G5vMMNbN+w1tfSgIUwffdOK+VcudKcuGk2dh5WbR9s2utzHZ12iH4QSLUNudtb99Ux0y5J30j8dQ8mzc1uvF0MDu1ltvNfqPNtYaW8nvP+39/l3Sfp7FvMG/GduMHdgyTyBwUy82sLyfDSgWFOrvbtQurPI98RziwBgX1I/vCHdH7kVrjzKDsYa7Me5sjSylWRnT5lYEyuSY5nlp49/HBkzZsHMfSixcCcPxUc+dOW0+TY45QhfwMGBznPz+mD+ZM6iD90lyLqL+zY6XIpfNpECZ/H/4LhgwDyBoJAWr8LpWv++s/Hhnlnk/L68kA5/TcI9kTg5dNL2trAuuOPSfUTfmSO5nDUsKlPUUeoxbrMe4WyaFubztyXI97/N5H0GLMV3Pe8i/H+Yj6rf55pvXfY0Lp4S24InE3IVygj2PW/jCB/hcAT/WdeZd5ivCYVh/X/rSlw5c7mt1rTkyS/v9mqRAyVxOLHFa6IqPE+rTyIpc77tK1k8CZZ4e07VOQAJln4wFF7CYtNFkkogFV4l6sQPu9sJCxGLFPWxiPO4F69UhhxwSaRizCpRswHBlQquGS+aECROiCZ24CP6PQImWlHfzfDbnvI8FkcmajWeWeAc2rAikLkC6+2fSAstzqQ8LBhth4haGDx8ebRTR3vF7hAUmazZfLHL8P5mUx+NQ2Igk4zwQQNkEcB+bfRYH2NM+FkEWKoRQ4oVCl2MWKfqNAn826bwHHslraw1j2rVw4cJIE+qbTligIUaAROCGOdpeX5TTNhIsxiz2xECxkFJ36oDbLIt+6JrG/STe4N30H+ONxdvHTRjvk9zQuFsbPBDeSTiRNr5wl7rwwgsj7Sp9HFoxEAIRZOu5QmXdcLqlFouIv4c+QMiDGX1N/6Igoc60l40u/UvJ2t8I+WjPYUZfv/GNb4y+C4Qp3oXyASEL5QbjAG68D0UF7+Na7yN+7vWib+gj2osA+LrXvS51qPB+3OZIEsEGDWEQ4Y/vkhgbxgyMcf/dYostonYSXxXGQlEvvhuPwaFOWJhog2/+qId/RzwbLT3vRTDCCsPfCF4eIwV3nlEv8UZWxq0IlOFcCJcwjol6MzYYByTXYG5AyH7Na14TKX34TlCOwCpsTx6BkmtxA6Xf4YxggYKPbwpFF4IEAjiFa5i7cNvmWr4R7xP+7SEPrYwXH0TMUbigNptIzYUIkvW48iqLQImgXs+K3sr3nZUfDLLO+3m2GWlMfB5iTuTbTBOyGSM+h8MHwYT1lfWslodSFoESRVGY6yBPW7JeyzeE4MS6wTfi66VbIVF4JgVpX6dYv7PE+aMExcWT+RUBksJ3wvqb1j7GNsp09jzMYax5PINvjvkIqyCJcXxeqTVHZmXAde5ZhQLV64QSDxdU3uexkv5M5hSU267gq/WutDFVr17t9ljLw0jXVpeABMrq9k2hNQs3+WxMKWjN2QBi4WEzlHQFrRV3yaTHZMtG0AWgrAKlu3fUc3nFAhpuyj3uAUEyiyaSDTHuQWzkPD7CfxbGJjjgNG2cb/ZYbJKCSXIR9skaYSuMb+HnCLYslDyDTSAaXzbvuBeFlixYsmFEEMBC64sUmzUsC2HiAZ/sPbav3kBxQfpd73rXgAaTBQpLo2udvS98wXKtMBtn13i7EJqMgWIjgMBDmzzmwzMK0o8Isj6u2MASC0P93UUnZEm7saogEKI8cGWFb5JDC6UvvGyqQ+25/5wxU2+sZN1wev1IJEJbEOCIOWIDHPY1dUSohAUbe6z81CVPf9dzeWXjkEy84dZT10675ZlvLNx8IdzADmGCOrNBSiu1XF5daMD1OYxBdjc8NtVhLBTjnpgsOKGEQgmEcAMb2sFYJEMj37N/l1grPV6HnzNWUHRwfb3NInXOw7hZC6UrMNiMhmMatlg58LyAAd8JyWdIkBKyoj1837THsy7nESh944hiKxQosLbQJjiTyMPj0Bi31JM+94Kigbhg2GMpbXW8hHNUswKlfzPMhfQzygpvK2tS0q3VBQwsRUUIlMnvG6WJC+6N+GWd97PG93k/pTFpJGT7HFyLSS2B0scAQmfSrdW/TYSosgRK/85ZEygIk8yd7tLbKCSCsY/nTpb6MWcz/sN5zH+GIjkZK+jzHut2mHeCbw5BFIWYu9rWmiPzbuL8G0X564q0em1sxKfemKpVN1/T25lTIy8nXV9NAhIoq9kvpdWKOAqC7dG8sfnwwgKNYMlk6+6ZWKSY4ELrll/vGlMXgIoUKNmIJeP23FqXxfXGBa5kBjfPeprcGNcTKLE4JhOUJCdxj0NhU5RclLkWayDCHxu+WiVNmKDNtCXJ3zcBabEPyef7tbjpsDnzjT0aVhcWvS9xnWPD6jFMWGHYvLJxuvLKK6PNctrC7Yuyu5+yecGqHbrLJseNx2aGLLF8ci9WlWQSnLTx5a5Aodurb/yxxNVLJpBVoExuuBACaiUr8s0R/BqN07T+ridQIrQln+lMaCtj2uvKppwNPpvEPKWeQMmmLakhr5f0yTejbE4+8YlPRBZqNr1p7fANU/L5WGvp4yybxbR21vqmmjk2BMsJxy0lxzTfBjHIbL7YACJw1ipJJVozAiUbTZLa1Ern72MiTRjzPqF+CLUo3Iixbna85BlbadcijDMm6KfQM6OeosLnFnfHRulVr+/5XT3BM/l9o6BC+ZKFH5ZhwkRamfeTda/FpCyB0t1A+ZZDLxPq5cINa0Wz32CjMcIehL0I9XArOuEfrHl4eTQSmLIKlGEioDDhjyso2PMkk/PUWn/TlF215rBG7Q9/j6WVvQJ7Mfc64fetCpS1xlRa3TzchL7P4xGWp526tncJSKDs3b6t2zKslGge2ShiWXOXOrd6MWmy2HNNWsbHpBDmC3HaeW5p1sh6Fsq0eICsC0eoNU5aFt3iiltdKPjVEyiZYJOxOslFrtGil+wI6ogVEMGDBY2FhGfgLofrip9tSZvRhiYtNGkxM7U62+Mo2UzSDrf2ItC5pcMtkizkMGMxIeaUDTIbK9/40sfck7RkM3awliGMItj4Qoy7lWek8/pRdzLzofXlXWzE2cBR2KBR0hJ3pAmUvhkgc7G7o1IPBJFG54tlFSiTFgwf5wi/uKUmi6fxD5UAWfu7nkCZFieU5i6MEog6YOWDPRkyGVNY0Bq5itcTKPl2kgItQhauxbXOKQ2/WY+dTkv4w3VYZZLzTNocUWucZ2XcrIUy6/zj9eO7YyPHt8EYp324z2Md9s15HoHSXV5R/rDhxJ0YhRlxwqHiwAUPFH14E4SFOR/3dx9L3NfKeGll6YQFVh7mo6Qgw3PdlRqOfkQG8xL3oZygv8uwUOLe6cnpGvGDY5HnEddjUpZACes0t108ZlBmItQxL5UlUIZjKPRsYFyzDvr6UOvM56zfpSsaWfvDeEkXqBFqk8qi5FwR1tUVGyhCqGsehXfad4MwjWKKEnp7tCpQNvrOwrqEmc2TXlGtfOu6t38ISKDsn76u21LXjrHpRIDx2K1aGR/LFCjT3KeyLhweJ0H9ahU2JKHAUU+g5BlpVsdwI5FHoMRC7BYNng1vWGNBZFFxlx9fSEJrSiiUYVnImpXWjwihX3HhDYVFnukaVxYfrElYF9lQfPzjH4/e4XwYC/WKx3Ekky6l3YN1Fa4uoLFhRjBkc0MMLcJvmIwlTaBMZgAkHtUT2DTKSphVoHTrrcfB3n777dGGs1HxMZynv+sJlFnGofclCiJiIfkW2KRR2Bhi9WV81Sr1BMq0cdgoc3SaQJnWjlobt6wCZR7GZQuUjEnYozRxDxAsPMQ+8a2H8Vp5BEq4seHDYkv8eTi/EbaAu7hb+FGo1Ct+PBKu0dS32fHS6Buo9XuUE3xDtAdXfpQeacqO8CB3T96EshFPEwQN5qpaxz00+33jvZOVH+0rSqBsxCRLDGW9REWNvlU8cYjtR8GM4oHYQJLBIcgSg+1u2sk+9TEcJtnjmmQSs6xjxZWbWM9RGPANEfdYL4YyS9IgQk/4LusVFAhhtljmCrikHSWW5FlP+Kz3TuZnwk9wk8dKyrrBXiAsWWIo3UslvK/RmAqvRTnCN8k+EGGSMIV6cetZ+1PX9RcBCZR90N9MisQUopEOj49INt1dQpnU0AgWZaH0CTHUcuY9NiSrQMnmiCQiaPD5kywIRSzOTMCeAbRdAiUWSOKtEJpINoPmHSGIzZRb21hMQgtlEQKlxz/yXP4dCovOh40qGymsTfQN9XKrn2dWDJM+1Pps8iZKcEGRTTFjk80LcZQee+cbzVou1d7fbEzZULPBIzNs2nmjYZ2zbjh94+AbpKxJEHhX3v4uQqAM24jrIBZukkiwUcC10eNc0/ovr0DZjIWyaIEyL+OyBUrPjoxyhE0ZY9I3Zsl5sJ5A6QIEVn7Gc7Jg2eNbpm+xvvD9sOlHIOCIpCxZH5PPzDtemlk6UcgwPyMgIgTnPfPY3XaJsau3ljX7fbO5z8ovjyKxHqssTDzLq8dnp81lYZbX5PsaCZRp9XNFY5iwrWyBMjkHEdOKQJl2dEnWLK/uQo3ykn2NZ7D3ttBO5kkE6dAdtp6QyFrJ/OdePM0IlKyVJA7ElR7FCOOZWP1k8dCONEV7rSyvWcaUv4c9EXHDzCNhIrxmvm/d098EJFD2Qf+HMSlphx+DwF1FybrosUzuDuWTZoiqVgxlUlPmixIb2rIFSn8XbktpcZ/U311f2OT55rpVgZIJuVZcHb9zDSsWPLSAJGlIZqxznvyuaIHS64drDpugUFj0PvXNEXETHj/hG9lafej3EkPJZpkYUVxp+TcLZa0YSpKokCGUTW9yUxae/ZjMXBkm5fF3uwsvmym02Li8Zsn4l2XD6cIKWnP/blzwx+KXtIL6Ie1sXGg772ChztrfrQqUCBgkPSIhTJhCvlEMrLPMK1B6DGVacqhaMZRFC5Reh6yMmxUo68UFs7kkCyOum7iUYoVMxoOmfUPOO82t3uOSXZHBphLrGfGToRCW7DPGJ4pAvvVkQht30USY49vC5b6V8ZJ36URYIylKLUuMP4/vzg9sT2Zw9rAFkqikCdr+jGa/b5+Hs/DDRT/LvF8vEVZWJnnPocwqUGIJ5JtgHk2Gdri3j8ffN3KZzzoeUGjipYNCNZkrwdcqBEjqw1ihfqwTzZ5DmZapO6yr7334hsPkPLWU2Gmx8nkFyjBJIqEm9eKv85xDSbuyjimuDTOW8z0deOCBkbJHRQSaISCBshlqXXiPa85xc8IKFcbdMLn5ZpRYJ98oN8ryijbc4xR9o+3ZDl0r77EwaP/SBMpw4+XatmZdXl1YZLPPYpSM9aPbwpgJP9C4VYHSFyQEsWQ8EIsUgjmZLbEisNnzDG5+1AWuXwiaLLRsjH0TVWuRSqtvvSHpcZTEdLEBxerBn7CEmXHZ0LHAhWfbsUix+SQ2iw2S9y8bEY7vCIUuFxJ9LHnGPt7tbjU+btK0/G5RhZdn1KxloXT23IOrLOM6uQlNY9Now0ld2fwyJsPkBIwffk72XSzcuAf5RouYI4Rl3HmJg6HOefrb64S7mSscsrhFenyRbwDdFTrMrotgi6DTKGNqWrbIWuMwS5ZXEn3ByZNBFS1Q+max2W+qXjKxcNz43IIFIcz46AoQNubMOZyjiUKLa8gC6QWLAZtoxqsru3xjirtgqOiDK/2FEs4FyvBcXYRKnzt4P98fz2LDTYwmfYhFK/yG3RrCeaHeJ2wmUXY1O17yLIOeDRchLBkjlnyOz1e4vIbJSXyepG2M43oJkJr9vv17y8KPenviunrzfi1viTxMeBdKDZQKYXZpV2IxPmopi/1eFB9pa6sfBxUmRuK5uMDiARIq9vL0ea1rXQnoLroeZ88YdcVN6DLraw/CDkIP820yg3qtTLrhcRm+3qfVy78v1izfOzDvpWVZZ50meQ4usvQF32JegdIzxeI1Ema0T6ubj0kX+p1XMsM0a3KeMeVjh3UrmUG8iH7WM/qPgATKPulzP3OMBYIJGa0YG3YEPTZVaAbJmMeigrsWhcmYBazWOZSeRZUJ1TfaCFVoNLFasCHg/2xY2LyEAqVr4FkI2OCE51A2K1D6MQppKcDDbnY3STahbG4QppIxiXk28q7pQ6vOpF/r7De4+9EJaMD5gxBAEhUKfRFavooSKMMNBYtOmvXWrVgs3iyqySM36F/iPGDHpjo8h5LNW7gghePGz+zzcyjZqIUB/2kCpY8lzu7DNZiNRL2Nv1up4Fdv0xCOAd9w0vdJNyhcxBG+2NjiYsZ4DJUTySQW4TmU8PUNs48hlCpZ+tuFet5Pm/kmPJY5TRBLsgu5+1mhCBh8gwgnSTfi5NSX10LJ/fXOoQyzNdb7nlqJoczLuFkLZRrbtHNYffOLcoPjOVCmkPAD5Rsu+FgFw/kteT3WAY5cQfBiPHiSM//+6EsSWjHHcI2f7coRO26VTia0Cc+hROHiG9hWxwv975vuRseGIGhzXijvp/5phQ0630k4rpg3wnNsUVymJfFJPq+V7zsrv6zzfppik3vzMnFFA989cyjKYU8C1kggqOfy6vMZz2deZw1inCFkIcDh8VCUddL7iXGP6zP9G76TeYp1OZxzw7HP+AjPqeU7CI/USo4DF175Vuu5+7tyjD2LKzsZ23hs8U3yDYXn/ybPG84jULKuoFhl3SJJUFpoDu1g3PtezMck8znzCgUvoKSCJs+YQvE1Z86cqH1prsC8gzmcOUjxlH0iKLTYTAmULQLsptvZQDAxsbiwYWYS9aQwuGOyiU2mo+cetHTcw2LukwzXkkwhdI9Ag4wWFGGRjR7CBEdRMBlh1QkFSt6NgMJmyw9nZyPNRNuMQOkLAnVslJHOFxk2HVhIWUBbFSjhQpsJ/ocX9WEzycKPttWPYuHdnM/HBpPFAEZsBNnse7IeX/iKFCjdksOGrtb5jKGQn2blQ2BjI8BYQBCmoC2lfYyfcNPBuOGdZAElgQb30lYWQxZKt7DUikNyTSv3sQFmEU5zeaUOLojxtycSavRd1ks0xHhFIGMh5XD6NBcg+pqxzsaL97LQo0jBjZd7veTpb+7he8BigMWXDcxhhx1WM9FQGjt4USeUQJ5EiT5iY5j8XosQKHkGSXGuu+66aANKP6F1ZzwwLnw+KUug5P15GDcrUPIexjSbMFy6cWumoJTjeBq35nMNihDGPWPMxwWufYwTFEqMfz/SxudX4qjY2DP2UMZxDeOdEAJ37YQtSjMEM7wIGJe8nzmW94ffH3MpschY2LmP5+JdwHvDRDatjBfan0WgrJW4JTn+kolcWKPYIDN/pLGu9423+n1n5Zd13q/1rSWT2TRiwhhi/LHG0K/MqR6PX89VsVEMJfM5rJmzEeBqzeuN5tU8v2f+Yt6gf8O1kOzZSQGGttIGlC2LYkpzAAAgAElEQVQwYG1lLWkk7LjymPko6QKerKsrpD05D+sx+yWskMz1jEfWrbTvKI9AmTXJXXIflPwePHGSC6R5vzMfE/X6zJPn1TqmKE9/69reJyCBsvf7WC0UgZ4m4JkBWfw80VJPN1iNEwEREAERKJVAHiGx1Iro4SLQJQQkUHZJR6maIiAC6QSwyM2fPz+K9UmmXBczERABERABEchLQAJlXmK6vt8JSKDs9xGg9otAFxLAvYf4XlxjcUNEkCQJiWI9urAzVWUREAERqBgBCZQV6xBVp/IEJFBWvotUQREQgSQBkix4ZlySU3DUCglsVERABERABESgVQISKFslqPv7jYAEyn7rcbVXBERABERABERABERABERABAoiIIGyIJB6jAiIgAiIgAiIgAiIgAiIgAj0GwEJlP3W42qvCIiACIiACIiACIiACIiACBREQAJlQSD1GBEQAREQAREQAREQAREQARHoNwISKPutx9VeERABERABERABERABERABESiIgATKgkDqMSIgAiIgAiIgAiIgAiIgAiLQbwQkUPZbj6u9IiACIiACIiACIiACIiACIlAQAQmUBYHUY0RABERABERABERABERABESg3whIoOy3Hld7RUAEREAEREAEREAEREAERKAgAhIoCwKpx4iACIiACIiACIiACIiACIhAvxGQQNlvPa72ioAIiIAIiIAIiIAIiIAIiEBBBCRQFgRSjxEBERABERABERABERABERCBfiMggbLfelztFQEREAEREAEREAEREAEREIGCCEigLAikHiMCIiACIiACIiACIiACIiAC/UZAAmW/9bjaKwIiIAIiIAIiIAIiIAIiIAIFEZBAWRBIPUYEREAEREAEREAEREAEREAE+o2ABMp+63G1VwREQAREQAREQAREQAREQAQKIiCBsiCQeowIiIAIiIAIiIAIiIAIiIAI9BsBCZT91uNqrwiIgAiIgAiIgAiIgAiIgAgUREACZUEg9RgREAEREAEREAEREAEREAER6DcCEij7rcfVXhEQAREQAREQAREQAREQAREoiIAEyoJA6jEiIAIiIAIiIAIiIAIiIAIi0G8EJFD2W4+rvSIgAiIgAiIgAiIgAiIgAiJQEAEJlAWB1GNEQAREQAREQAREQAREQAREoN8ItE2gPPPMM+20006L+B500EF2+eWX24gRI6L/h7/j/5dddpkdddRR6/XFXXfdZUcccYQtXbrUzjjjDDv11FMHrvFnjBkzxq666irbddddo989/vjj0bOuv/56O/74423WrFm26aab9ls/q70iIAIiIAIiIAIiIAIiIAIiUDiBtgiUt9xyi914440DAiDCHwWBcPXq1TZ9+nQ75phjbN99963ZQBcMuWfPPfeM7tl///0jYRHh9Oabb46ExUWLFkUCKj8bMmTIoOvC9xZOUg8UAREQAREQAREQAREQAREQgT4j0BaBMskUAdOFPn534okn2umnnz5gVUzrA6yTXHPeeedFls1QiDzrrLNsxx13jITLUPDcbbfdBj07fK9bR/usv9VcERABERABERABERABERABESiMQEcEylAYvPfeewfcWGlVLbdUhMFLL710wGXVhcOLL744Ek7dwukWT6yXe++99yAhFKH05JNPtnPOOaeu8FoYXT1IBERABERABERABERABERABHqYQNsFyqRQF1oN3UV12223HRQfCf9QCCUG0u8799xz7aSTToqux2U2FChHjRo1YAnFIimBsodHspomAiIgAiIgAiIgAiIgAiLQdgJtFSg9qc75559fM16ylltqOyyUDz74oD300ENt7wS9UAREoD8JPProo1GSsV122cW23377/oSgVouACIiACIiACJRGYOTIkbbNNtuU9nwe3DaBEoHwhBNOGJSBNa1lScHRr1EMZanjQA8XARHoAIHjjjvO5s6dazNmzIjc81VEQAREQAREQAREoNsItEWgrOdqiivrPffcMyjjq2dvDWEqy2u3DS3VVwREoBGB4cOH25NPPmnjx4+3m266qdHl+r0IiIAIiIAIiIAIVI5AWwRKhMajjz56UOPDsyjDcyjD8yX5uWdv5WadQ1m58aMKiYAINEkAAXLChAnR3WPHjrXFixc3+STdJgIiIAIiIAIiIAKdI9AWgbLZ5iFA3nnnnTZx4sRmH6H7REAERKCSBKZNm2azZ88eqNuaNWsqWU9VSgREQAREQAREQATqEai0QDl//nzjLMldd91VvSgCIiACPUVg9OjRtnz5chs6dKitWrXKli1bZmSmVhEBERABERABERCBbiJQaYGym0CqriIgAiKQlcCSJUts3LhxtsMOO0RC5MKFC23BggV2wAEHZH2ErhMBERABERABERCBShCQQFmJblAlREAE+okAGV1nzpxpkydPjppNptc5c+YYWV9VREAEREAEREAERKCbCEig7KbeUl1FQAR6ggDWSayU8+bNi/5GuNTRIT3RtWqECIiACIiACPQdAQmUfdflarAIiEAnCRA3SfwksZMcGXLNNdfYpEmTouRj/FtFBERABERABERABLqJgATKbuot1VUERKDrCZx99tk2ffr0AQHSjw/RWZRd37VqgAiIgAiIgAj0JQEJlH3Z7Wq0CIhApwgcdthhRgbrMGZygw02iKqjo0M61St6rwiIgAiIgAiIQLMEJFA2S073iYAIiEBOAri4Dh8+PLpr5cqVNmzYsOjf/M3RIeHPcj5al4uACIiACIiACIhARwhIoOwIdr1UBESgHwlccsklNmXKlPXiJTkuREeH9OOIUJtFQAREQAREoPsJSKDs/j5UC0RABLqEAMeCcETIrFmzbNq0aQO19p/r6JAu6UhVUwREQAREQAREYICABEoNBhEQARFoEwHcXXF7XbZsmY0aNWrgrX4upY4OaVNH6DUiIAIiIAIiIAKFEZBAWRhKPUgEREAEahPw40HGjBkTnT0ZFh0dopEjAiIgAiIgAiLQrQQkUHZrz6neIiACXUXA3VrTrJA6OqSrulKVFQEREAEREAERCAhIoNRwEAEREIE2EGiUeEdHh7ShE/QKERABERABERCBwglIoCwcqR4oAiIgAusTcIGx1tEgjX4vpiIgAiIgAiIgAiJQRQISKKvYK6qTCIhATxEIz59cs2ZNatsaWTB7CogaIwIiIAIiIAIi0DMEJFD2TFeqISIgAlUlkCVG8rDDDrP58+ebjg6pai+qXiIgAiIgAiIgAmkEJFBqXIiACIhAyQSyZHHV0SEld4IeLwIiIAIiIAIiUAoBCZSlYNVDRUAERGAdgSzC4iWXXGJTpkyxiRMnGgKoigiIgAiIgAiIgAh0AwEJlN3QS6qjCIhAVxPwI0NmzZpl06ZNS21LFrfYroagyouACIiACIiACPQkAQmUPdmtapQIiECVCGRJuJMlcU+V2qS6iIAIiIAIiIAIiAAEJFBqHIiACIhAyQSGDx9uCIzLli2zUaNG1Xybjg4puSP0eBEQAREQAREQgcIJSKAsHKkeKAIiIAKDCbigWOvIEL86iyVTbEVABERABERABESgSgQkUFapN1QXERCBniOwZMkSGzdunI0ZM8b4d72io0N6rvvVIBEQAREQARHoeQISKHu+i9VAERCBThLIk2wnSzbYTrZF7xYBERABERABERCBJAEJlBoTIiACIlAiARcSp06dameffXbdN+nokBI7Qo8WAREQAREQAREohYAEylKw6qEiIAIiEBPgmJDZs2fbjBkzDOGyXsljzRRfERABERABERABEagCAQmUVegF1UEERKBnCeRJtKOjQ3p2GKhhIiACIiACItCzBCRQ9mzXqmEiIAJVIEBCHpLxLF682MaOHduwSjo6pCEiXSACIiACIiACIlAhAhIoK9QZqooIiEDvEch6ZIi3PI9Fs/doqUUiIAIiIAIiIALdRkACZbf1mOorAiLQNQSWL19uo0ePtqFDhxrurFmKHx0yb948498qIiACIiACIiACIlBlAhIoq9w7qpsIiEBXE2gmyY6ODunqLlflRUAEREAERKDvCEig7LsuV4NFQATaRcCPAZk8ebLx7yylmXuyPFfXiIAIiIAIiIAIiEAZBCRQlkFVzxQBERABs+iYkJkzZ2Y6MsSBNWPVFGwREAEREAEREAER6BQBCZSdIq/3ioAI9DyBZuIhJVD2/LBQA0VABERABESgpwhIoOyp7lRjREAEqkSgmYytOouySj3Y+bpcc801Ss7U+W5QDURABERABOoQkECp4SECIiACJRFo9kzJvEeNlFR9PbYCBDjHdMGCBTZs2LAK1EZVEAEREAEREIH1CUig1KgQAREQgZIINCsYNntfSc3QYztIgLEwY8aMKB5XRQREQAREQASqSEACZRV7RXUSARHoegKtxEKOGjXKVqxYYcuWLTP+rdKfBHwMYZ1kLMhK2Z/jQK0WAREQgaoTkEBZ9R5S/URABLqSALFvkyZNsvHjxxuCQZ7STOxlnufr2u4g4EfIUNtZs2bZtGnTuqPiqqUIiIAIiEBfEZBA2VfdrcaKgAi0i0AzR4Z43SRQtquXqv0eH0PUEks1VkoVERABERABEagaAQmUVesR1UcERKAnCBx33HE2d+7cpixLzRw30hPQ1IhBBFyx4D+cM2eOMa5UREAEREAERKBKBCRQVqk3VBcREIGeIdCKlbEV62bPAFRDbPjw4cYxMiTlmTlzpqyUGhMiIAIiIAKVJCCBspLdokqJgAh0O4HRo0fb8uXLm0qsI4Gy23u/9fr7eaRDhw6NhEpP1MQRIigrVERABERABESgKgQkUFalJ1QPERCBniLQytEfEih7aig01ZhklmAfEwiTCJUqIiACIiACIlAVAhIoq9ITqocIiEDPEFiyZIlxIP0OO+wQWSnzllYyxOZ9l66vJgEXIKdOnWpnn332gJVy1apVkUApK2U1+021EgEREIF+JCCBsh97XW0WAREolUArZ1BSsVbvL7VxenhbCKQldXIhc/LkycaRIioiIAIiIAIiUAUCEiir0AuqgwiIQE8RSFqX8jZOAmVeYr13PRZuLN2hNRJrN7G5FI4QIa5SRQREQAREQAQ6TUACZad7QO8XARHoOQKtxkC64KCzB3tuaGRuUK0YXLdcykqZGaUuFAEREAERKJlA2wTKM88800477bSoOQcddJBdfvnlNmLEiOj/d911lx1xxBG2dOlSO+OMM+zUU09NbXa96/z5Y8aMsauuusp23XXX6BmPP/64HXXUUXb99dfb8ccfH50Jt+mmm5aMVY8XARHoZwKtHBni3FpJ6tPP7Huh7fVicEMr5cqVK23YsGG90GS1QQREQAREoIsJtEWgvOWWW+zGG28cEBQR/igIji7w8e8999zTpk+fbvvvv38kBIal3nUIpzfffHMkLC5atMh4Pj8bMmTIoOeF7+3iPlPVRUAEKk4gzV0xb5UlUOYl1jvXe1KmiRMnGv9OlsMOO8zmz59vc+bMMSyWKiIgAiIgAiLQSQJtESiTDUTAdKHvscceM9zDzjvvvMhiGQqHoSUR62St68466yzbcccdIyE0FDx32203O/HEE6P7sFiG73XraCfh690iIAK9SaAIYdCfIStUb46Req1q5DJNQp4pU6ZYLYGz/4ipxSIgAiIgAp0k0BGBMmlRvPTSSwdcUWsJffw87bqLL744Ek6POeYY23fffW316tUDVsm99957kBCKUHryySfbOeecM+AS20n4ercIiEDvEXCXxGaPDHEiRbjN9h7d/miR9/28efMMa2SyPPnkkzZ8+PDox1I49MeYUCtFQAREoMoE2i5QJoW6pEWylkBZ67pzzz3XTjrppMh9NilQktDCLaFYJCVQVnkoqm4i0BsEisrQKoGyN8ZDM60gkyuKiXqZXOX22gxZ3SMCIiACIlAGgbYKlJ5U5/zzz4+EP0oty2OYtKfedUVaKB988EF76KGHyuCsZ4qACPQJgQsvvND489GPfjT602zhXmLCL7jgAttrr72afYzu6zICTz31lE2YMCGq9W233Vaz9tddd53NnDnTxo8fb1/84he7rJWqrgiIgAiIQLsIjBw50rbZZptSX9c2gRLB8YQTThiUgZWW1YuNVAxlqX2vh4uACJRAwI91aDVhyrRp02z27NlROAD/VukPAlkt3HJ77Y/xoFaKgAiIQDcQaItAWc/VVFleu2GYqI4iIAJZCRTlqtooMUvW+ui67iJw9tlnR3kAspwzKbfX7upb1VYEREAEepVAWwRK3FePPvroQQzDsyhrnS9J/KNnb3VrZq3zKnUOZa8OUbVLBLqLQFHZWSVQdle/F1Vbt3BnsUwr22tR1PUcERABERCBVgi0RaBstoIImnfeeWeUGl1FBERABKpOwDO8Dh061HBJbKXksVS18h7dWy0CeSzccnutVt+pNiIgAiLQrwQqLVBycDNnSXKGpIoIiIAIVJ1A1vi3LO0o8llZ3qdrqkEgr4Vbbq/V6DfVQgREQAT6mUClBcp+7hi1XQREoPsIuJvq1KlTDQtjK0UCZSv0uvPeZs4wldtrd/a1ai0CIiACvURAAmUv9abaIgIi0FECeeLfGlVUAmUjQr33+2uuucYmTZoUHQVC/2cpcnvNQknXiIAIiIAIlElAAmWZdPVsERCBviKQJ/4tCxh3f1yzZk2Wy3VNlxNoNhGT3F67vONVfREQARHocgISKLu8A1V9ERCB6hDIG//WqOYSKBsR6q3fu2A4b948499Zi9xes5LSdSIgAiIgAmUQkEBZBlU9UwREoO8IFJnh1eFJoOyvYTR69GhjHC1evNjGjh2bufFye82MSheKgAiIgAiUQEACZQlQ9UgREIH+I1BGzCNCxdKlS3MLGP1Hvzda3IoCQW6vvTEG1AoREAER6EYCEii7sddUZxEQgcoRKDLDqzeu6JjMykFThQYIuEJizJgxtmTJktxk/NxSzm0muY+KCIiACIiACLSLgATKdpHWe0RABHqaQJEZXiVQ9vRQSW2cC4STJ082YiLzFne5HjZsmK1cuTLv7bpeBERABERABJomIIGyaXS6UQREQATWESjDmig3xv4ZYUX09ahRo2zFihVyke6fYaOWioAIiEAlCEigrEQ3qBIiIALdTqDoDK/waPYYiW5n2Y/19/GzbNkyQzBspkybNs1mz55tM2bMiMaOigiIgAiIgAi0g4AEynZQ1jtEQAR6moBn2Rw6dKjx76KKBMqiSFb7OcQ8Tpo0yZqNn/TW+XPGjx9vxGSqiIAIiIAIiEA7CEigbAdlvUMERKCnCZSR4RVgEih7etgMNK4oy6KOD+mP8aJWioAIiEDVCEigrFqPqD4iIAJdR8ATqkydOtX4d1GlLEG1qPrpOcUQaPb8ybS3eyzvvHnzjLhMFREQAREQAREom4AEyrIJ6/kiIAI9T8AtTLNmzTL+XVSRQFkUyeo+hyNCxo0bZ0W5S5dxfE116almIiACIiACVSAggbIKvaA6iIAIdDWBMjK8AkQCZVcPi0yVb/W4kORLXEAlsQ8JflREQAREQAREoGwCEijLJqzni4AI9DyB4cOHR8l4OP+PcwCLKjpbsCiS1X2OKyPmzJljnGVaRGEMrlq1KhIom80YW0Q99AwREAEREIH+ICCBsj/6Wa0UAREoiUCYCGXNmjWFv8WPkyjj2YVXVg/MRaCsJDpFnGmZqyG6WAREQAREoK8JSKDs6+5X40VABFolULZbqgTKVnuouveXdczHJZdcYlOmTLGJEyca71ARAREQAREQgTIJSKAsk66eLQIi0PMEio6BSwJz98Wi3Wl7vmO6oIG4uM6dO9eKTuYkV+ku6HxVUQREQAR6iIAEyh7qTDVFBESg/QSKOkOwVs3LSvjTflJ6Y5JAkceFJJ9N7OSKFStswYIFxhhSEQEREAEREIGyCEigLIusnisCItAXBMoW+Mp+fl90UgUb6dlYd9hhB8OiWHQpW9FRdH31PBEQAREQge4lIIGye/tONRcBEagAAc/wWlZGTQmUFejkEqrg50VOnjzZiHksunh85tixY23x4sVFP17PEwEREAEREIEBAhIoNRhEQAREoEkCZWd4pVoueMyYMSP6t0pvEBg3bpxhpZw3b56RlbWM4gmdFH9bBl09UwREQAREwAlIoNRYEAEREIEmCZSd4VUCZZMdU/Hb2qGIAIFbt8sUWiuOWtUTAREQARFoAwEJlG2ArFeIgAj0JgE/nqEst0UJlL09bso+1sMzEE+dOtX4t4oIiIAIiIAIlEFAAmUZVPVMERCBviDQDndUnSnYe0OprONCkqTcgq44yt4bQ2qRCIiACFSJgATKKvWG6iICItBVBIh9mz9/vs2ZM8cQEsoo7XCrLaPeemZtAmUncgrfrDhKjUQREAEREIGyCUigLJuwni8CItCzBNqRgVUCZW8Nn7KPC0nSUhxlb40ftUYEREAEqkhAAmUVe0V1EgER6AoC7bD+uAAit8WuGBINK1n2cSHJCvj7FEfZsGt0gQiIgAiIQJMEJFA2CU63iYAI9DeBdmXqhLILrmvWrOlv6D3Q+nZbDBVH2QODRk0QAREQgYoTkEBZ8Q5S9URABKpJoJ2uqBIoqzkG8tYqVEK082zIdljS87LQ9SIgAiIgAr1DQAJl7/SlWiICItBGAtdcc41NmjTJyj76QRbKNnZqya/yMTN+/HhDIdGu0m6raLvapfeIgAiIgAhUg4AEymr0g2rRowTIArpixYooAyiCx6hRo3q0pf3XrHYcGeJUiZ9cunSpLViwIDqsXqU7CUybNs1mz55tM2bMMMZPu4riKNtFWu8RAREQgf4kIIGyP/tdrW4TAXc1CwUDCZdtgl/ya/wswTKPDPEmtCObbMm49HgzGz16tC1fvtwWL15sKAnaVRRH2S7Seo8IiIAI9CcBCZT92e9qdRsIuHvbDjvsEFmV+P+qVasG3twOQaQNzezbV7RTyGvnu/q2Q0tuOIIkAuXQoUONWMp2F8VRtpu43icCIiAC/UNAAmX/9LVa2mYCbsGaNWuW4epGQai85JJLbP78+ZGQiQujSncS8MPp25FcpZ3W0O7sjerXmu9+ypQpbYm5TaOhOMrqjxHVUAREQAS6lYAEym7tOdW78gRc4Ehzbxs2bFhkrVRMXOW7sWYF25l5tZ3xmt3bI9WuOfHUKJI65ZmgOMpqjw/VTgREQAS6mYAEym7uPdW9sgT8MHrcXXF1Sxbf3MlKWdkurFsxj0kbM2aM0ddlFwmUZRMu//muYFq2bFlHknMpjrL8PtYbREAERKBfCUig7NeeV7tLJeDZHKdOnWpnn332eu8ihoqMr7JSltoNpT283cc/MIamT59utcZTaQ3Vgwsh0EjBVMhLMjxEcZQZIOkSERABERCB3AQkUOZGphtEoDGBcePGRZarei6tslI25ljVK9ptMXTrUrvPL6wq/26rV1XcTRVH2W0jR/UVAREQge4gIIGyO/pJtewiAlmzOcpK2UWdmqhqWsKlMlsjgbJMuuU/2xVM8+bNM2IpO1WqIth2qv16rwiIgAiIQDkEJFCWw1VP7WMC7p44efLkKKNrvSIrZXcOlHYf4yGBsjvHCbVGcUT8JKUdGYHrkVIcZfeOI9VcBERABKpMQAJllXtHdetKAi5sZMnmGFopO5Wsoyshd7jSfkB9u/rMhRKyAyOUqHQPgXbH2zYiozjKRoT0exEQAREQgbwEJFDmJabrRaAOgWasEZ7AJ4tFU/CrQaCdR4Z4izvxzmrQ7u5atNs9uhGtZBwlsd5z5841rJfMXyhJVERABERABEQgDwEJlHlo6VoRaECgmcPLPeaSR7fL4qWObJ6AZ+xs15EhXtOxY8fa0qVLLe1c0+ZbozvLJuDW7Kr0m7vZk2UaAZI/YcniWVE2Mz1fBERABESguwhIoOyu/lJtK06gWWuE3ycrZcU72Cyy5EyYMMHanXG12bFVfaK9W8OsCbraScDHr7+Ts3I9UdDs2bOj44xkpWxnj+hdIiACItD9BCRQdn8fqgUVItDs4eVu9VKMXIU6s0ZVOpUpsxnrd/Vp9nYNq9pnuL0iRPI3lm8vCJMrVqwwWSl7e1yqdSIgAiJQNAEJlEUT1fP6loAn32jWFdI3c1VxjevbjmzQcI95nTFjhiFctqu40kEWpHYRb/093WZVdgFYY6z1vtcTREAERKCfCLRdoLz88svtnnvusVNPPXWA85lnnmmnnXbawP8vu+wyO+qoo9brh7vuusuOOOKIKI7ojDPOSH0Gm/mrrrrKdt111+j+xx9/PHrW9ddfb8cff7zNmjXLNt10037qY7W1TQRc0Jg6dapxdEje0ur9ed+n65sj0O4jQ8JaYsFetWqVYm2b67q231W1+MksAGSlzEJJ14iACIiACIQE2ipQIkweffTRg4TB1atX2/Tp0+2YY46xfffdt2bvuGCIILrnnntG9+y///6RsMhzb7755khYXLRokSGg8rMhQ4YMuo6fU0JhVsNBBIoi0Orm0WObZB0oqkfKeU6r/dxKrZIZOlt5lu4tl0AV4yeztFhWyiyUdI0IiIAIiEBHBEqEuQceeCASBh9++OEBoQ5B8cQTT4xcx9yqmNZFWCe55rzzzrMRI0YMEiLPOuss23HHHSPhMhQ8d9ttt0HPvuWWWwaETZ6hIgJFEXB3xKFDh66XNTHPO2SBykOrM9d28viOTsVvdoZ0d7+1qvGTWajKSpmFkq4RAREQARFwAm21UPLSpMtr6MbK72u5pSIMXnrppQMuqy4cXnzxxZGQ6BZOt3hivdx7770HCaG86+STT7ZzzjmnrvCq4SECeQkU5a7abTFXeTl1+/VudSIzJv9ud+lUhtl2t7MX3tfN37KslL0wAtUGERABEWgfgY4LlKHV0F1Ut9122/XcUkO3VmIg/b5zzz3XTjrppOh6XGZDgRItq7u/YpGUQNm+gdVvbyrKDWdUc5cAACAASURBVNIT+5B5keQ8KtUi0GmBjjMDySRMWbNmTbXgqDaDCBQ1J3QKq6yUnSKv94qACIhA9xHouECZRFbLLbUdFsoHH3zQHnrooe7rRdW4owTuvvtu+8AHPmAjR4606667rqW6PPXUU9EZh5QFCxbYFlts0dLzdHOxBK644gr70pe+ZEceeaR96lOfKvbhGZ/GWGPMXXDBBbbXXntlvEuXtZMAa8mhhx5qm2++eXRuaTcW5rKZM2faNttsE3kWaS7qxl5UnUVABETAov0pc3mZpZICZeja6o1XDGWZw0DPboWAu7Y1m901+W7Oh5s/f77OgmulU0q612MY231kSNgcd68mCRn/VqkegW6OnwxpupWS2G7mJea48NzK6pFXjURABERABDpBoOMCZRhTGbqrJo8NUZbXTgwPvTMLAVwQcUUs6vzIXtmMZmHXbdd08sgQZ6XxUf1R083xkyFdrKsoURYuXDjwY74B2jd58uTqd4RqKAIiIAIi0BYCHRcoaWV4DmV4viQ/9+ytXKdzKNsyJvSSHAQ85rHIJC2Kk8vRAW2+dNy4cUZGX9yR2Vh3onhiIKxGK1eu7EQV9M4GBLo9fjLZPMYcZ+uizOAcVEonrfQagCIgAiIgAtUi0HaBMk/zESDvvPNOmzhxYp7bdK0ItI1AWZYI3MqWLl1q8+bNi1zNVKpBoJNHhoQEdLxMNcZDWi269fzJLERRdiFUcg40Y3DZsmXR3yoiIAIiIAL9TaDSAiVxZJwlWe98yv7uPrW+0wTc3ZWNFfFGRRWsAWzacCtjA6fSeQJVEhQUZ9v58VCrBv3gkuyu33PmzIncX1VEQAREQAT6m0ClBcr+7hq1vuoE3N11zJgxkRtkkUVujUXSLOZZnT4yJGyFJwcqKhFUMYT66ykoPNO8Z8ryWqgSXZ1TWaXeUF1EQAREoPMEJFB2vg9Ugy4l4FaisrJteobFTsbrdWnXlFLtKlmNXbjVeaWldHXDhzp/hEesdGHptfjJWjA0PzUcJrpABERABPqGgATKvulqNbRIAmHinKLdXb2efjyErFBF9lzzz6qa5akq8ZzNE+3eOz05Ey0IhcoquUWXTdcVLLi/ovRSEQEREAER6F8CEij7t+/V8hYItCNOCjdaNq5YAhBaVTpLoOjjYVptjSdukgW7VZL57ndBiszOKJbIekpf0A+4wU+ZMiVyheXfvVxoO3MT7S9LqdbL/NQ2ERABEeglAhIoe6k31Za2EWhXUhTP5lnUGZdtA9RjL3LhvsjjYVpF5BZsHd/QKsns9yNE4dLK32RgRqDCQudCJf9HkCzLDT57TdtzpVvtlTysPbz1FhEQARGoKgEJlFXtGdWrsgRCd1fOASwzbX7V3Cwr2yklV6yKSXDaYSUvGWvXPd6F+PHjxxtxlBTmA4RKjvnx0i8KIHfxpd1lz4VdN1hUYREQARHoIwISKPuos9XUYgi4cNEOtzbPJKvkK8X0XbNP8Zi5Kp0LqkzAzfZmc/eFwlNSYAyFyqFDh0ZCZr8U99aQpbxfelztFAEREIH1CUig1KgQgZwEPItju2LXPPmKLAA5O6qgy0OL9Jo1awp6ajGP8UybimErhme9p0yYMCGyStZLkoVHAeOl1+MnQ06e8Vax3uWPQb1BBERABKpKQAJlVXtG9aokAXczLOPsyVoNble8ZiWBV6BSVXYtlUt0ewaIC01YH7FU1nNzJ94Wj4J+Kq7Y4AgVxqSKCIiACIhAfxGQQNlf/a3WtkjArZPt3DhVWaBpEWdX3F5lgV5joz1DyL/7fkm2k5eqj0O55uclV/t6FBcUhHUVERABEag6AQmUVe8h1a8yBDyesd2ZPqvsclmZzimxIn5cSBXdShVHWWLHr310eEyIb/LLf2v3vUGu+cX0GfP9zJkzjXGn7LnFMNVTREAEyicggbJ8xnpDjxDwGKpOWCn8zMEqJYXpkW6t2wx3dWyni3Neru5u2C+ZRfPyafV6t07q26tPssqW/FbHQLvunz17tpH0zZM64VqNIqvMTOLtapveIwIi0NsEJFD2dv+qdQURyBNDVdArBz3GrSTSWJdBt/Yz/ZiIeolY2luj9d+m8yjL6wE/f7TfMrc2Q1RzVDPU4ntYX6ZMmRLF51I4loaycOFCa2d4RfMt0J0iIAL9TkACZb+PALU/EwFPftKp1Pi+sUVTTbZXlfYQcOtUla1/7oodno3YHjq9/5ZuUChUpRfkft1cT7ggzt2EUxCPyrmmHpfKv8koriICIiACVSYggbLKvaO6VYJAeP5cJ+Po5NrY3uHg/V5161QYY6ujZYodI92gUCi2xa09zV3z23WkUmu1rcbdfsZtUlnJd82cv2rVqsjtVcl5qtFfqoUIiEA6AQmUGhki0ICAWyc77W4qa0l7h2o3ufBhxcA9TnF+xY0R9wpodxKu4lrQ/idpjsrHvJHSyteeKrvc52uxrhYBEehVAhIoe7Vn1a5CCKAlxkrB353WEusA8UK6NPNDuinJCIk8yAypjWfm7m14oTbzDRGtd4HPUTo+JBu7RkorV2pgnWT9UREBERCBqhKQQFnVnlG9KkHANe4TJ040YtU6XYihlAtU+b3QbW6k2ngWPyb8uJgqx88W3+rWn6g5KjtDd3et51ngoQ7yPsjOVVeKgAi0n4AEyvYz1xu7hIAnO6G6VdlUutWkE0eXdEm3FVLNbkx0o418IV0fPaRTZ84W14LOPUlzVDb2jdxd/SluxayKUjNb63SVCIhAvxGQQNlvPa72ZiLAYo/2GEtVlYQ33+jKpSxTNzZ9UTduirvJRbfpjmnTjd3Y/21C0/A1np1UAlB9VI3cXf3ubvOWaDhAdIEIiEBPEpBA2ZPdqka1SsBdkaq2KQo3FzqfrNVeTr+/Kll987Yu6wY173P78Xp3d+103HQ3spcAlK3Xsri7+pNcWVQl5Wa2VuoqERCBfiEggbJfelrtzEzA4ybJ7khsGq6EVSpeP+qEJQXBUqU4Ap7gptNZffO2SOcA5iWWfr17AYwZMyb6/lXyE/DjQxT3V19plfVIIh+TSs6TfyzqDhEQgfYQkEDZHs56S5cQqGLcZBo6dyvjd2ze2LjpnLLWB1mY1bcqcbN5WqWzSvPQSr9W1qDWGcpaXp9hM3z0bbc+LvUEERCB8ghIoCyPrZ7cZQSqGjdZCyPWEza/K1asiKyoCJWcR6jSPAG3To4fP944AqHbimL/Wuux0F1T7q7Ns1TW4frs3N01T9iCe6Z0m+dE86NId4qACHQTAQmU3dRbqmupBCZMmBAJEVWLm6zXaDbACJUcak9ZsGCBhMomR0lonexWjt2YnbbJ7irlNrf8d6tCoRQoTT5UFrV0cGGM9sqVKzOHVIQu7Sg7qhaK0eQw0W0iIAI9QkACZY90pJrRGoFmF/nW3lrc3W6ZUvbX5pl2u3WSlocWtjVr1jQPo0/vdKVSHstRn6Jq2Gyfk2bMmGF8WyoxgVaOAcEDBeWhxqdGkwiIQNUISKCsWo+oPh0h0Moi35EKp7zULQLabOTvkV6wTnqrlRAlf/9zh7sUkigFBZMsQM1x9Lt0xFE6v2bcXf1JbkFXcp7WxqbuFgERKJ6ABMrimeqJXUigF87w02aj+YHnCoVecHV0wQhrBq67Ko0JhEmuutXduXEr23/FBhtsEL1U2ahj9kV4wrjiUOO0/eNZbxQBEahNQAKlRkffE+ilc9N8s6HzyvIN69GjR0ebvV7YpDGeGQerVq2KEjWhLFGpTSDM7CzrfrEjBUEdBQdjEQUH47GfLb+uuGglTr9bjzUqdmTpaSIgAlUjIIGyaj2i+rSdQBGLfNsrXeOFvjlm06bEDdl6xfufc0cRKnuhuMUVwZLjT/p5E1+vP8lGStwkQrhi/coZ+TBGmESo7PcjjoqI0S3CyllOT+upIiAC/UxAAmU/977aHhHI7e76x5vMfniG2asnmh0wtXIUPXGDNsjZusatk71mnfJYSo2D9HEQxs3qKIZs30qzVyEEMc8uXbo0Um7gCcD47KfiSh4UVwjZrSh5fM3St91PI0htFYFqE5BAWe3+Ue2KJrD6SbNNh8VPfWK5PfXIfbbl7m+K/ls3hXviPjt9R7Ntx5idsrjoGrb8PI4+QRMuK2VjlH5eXi9ZJ73V3jb+3+9nKsICYQbBBkGS//Nv/owZMyb6v0q5BOBOLOX8+fOjF2E57xehMjzjuAi3ep/jlZyn3DGrp4uACGQnIIEyOytd2c0EfnmJ2Xc+abbPZLN3z4pbctPZ0c9mLzWbs+o16zaVCI8UFzy/M93sl3PNTr9n3c+49xUHmG27Vsv+xHKzrUZVhpBbKadOnRqlqVdJJ+BHG/Qqp35P0MPGe+bMmdH5smkFYZLftWItKuTbwuuBeec1vR/v6t9cP7ljl3HGscfLK066kC9QDxEBEWiRgATKFgHq9i4hwIbt3ANjN9WPzBsQKB//9qn24R88beNPmhUlj7BzJpj9aaHZSTfGAiPFf/bh76Rv+NgInnOg2ZBhZlzjgmgH0YRxNv1unarXDcOHD48sVr1qLenXBD2MfwRJ4mMpHAWCksUtYvyb4n8X8qn+9hqzhefEnguutMry4AeWmH1+z3je+PwT8R0oqB5fvm4OyvKcLrrG3bF7VZETdoW7uhZ9HE0vHHXVRUNWVRUBEWhAQAKlhkjvEkCIfPnYeKOG0MefhBXRBYoBoeuiSWZ/usns5AXrrI9sFHlOLQskG0KETn5fIRdYtwRgfSHmhs1bv7iYZRnUnsCoF91dw/aHx8n0eoIeBOjZs2dHVnn+TSHODGVRoVZIBL7LP2i283izd8wYUFBFXhDv/pLZAdPinzEHrVwRK7Jc0YS3xK++Hl/nHg7MHyiwiMnmOpRf3HvU/5rtc1yW4dxV14SJerrdwsY4mzJlSjS/JhUUoatr0e0Ms5NLadhVw7/4yjIf/XZ+JXM6FN9YPbGqBCRQVrVnVK/WCCA8EufI5uzkG1OFQRcoComh4n1M6r5BRMjk3R10g2Uzg1C5cOHCAZa4SbG5JglJoRvs1nqrI3e7wN0PR6z0S6Imdy1kQDHGOWKBMV94+cFMM/4gUKJ8orhV0ZVY/AwF1e/mp3s8hF4QyQrybNzqT19WCY+HwvmZRUL/9OnTuz7WOzzDlLHGmONYEObXMlxdw77odZf9MsZdZZ/JngGF1Jo16+aUrJU9ZbjZ6lVxWA57Dp510btjhZR7WmV9lq4TgSYJSKBsEpxuqzgBNnds5iKBMv1w91IFClzYqAMusB2e0BEs2byx8SF1P0XJHMzWs05XfEi3Ur0wQU+vuvd6vCiuhSiLCnVnTYOP5wLfdj0Xd6yRbjnweYD7uCcUPBt1LnPJTeeYveO0nhIwXdGBBwUWvG4snnGVcefzK8IkbWMcFu3qGjLy75r3kVROpYsIoDBibvD9iYflhEoq5gq8GV596DpPBZRNhOWMP3ldCM5lU+KGv3NGLFDy/1/NjS2Wedzvuwifqlo9AhIoq9cnqlGRBMLsrInnliZQ8M6rp8eus1gYshQWE99wekzmiFGxQFpgYYPDxnvFihXWa8dk5MFUqHU6z4s7eG0vJ+gJrUQ9KTC7C+zrJpsdPaeDo6jYV4cxvt3oKZB0OyXBE2Mx9Aop2tU12QMej9rP83mxo7INT0NBhAcVwh9WRS/sA1j33bOJhIA3zR4sGLp3BK727m6fVmUEVtzlg6z2nfSYagNVvaLDBCRQdrgD9PqCCTBRM4E2SIzTkkCx9Dtmi75lNvbdZuPeW7sBoTCLCwrFXWLDu4jFwpLh8VJpmsoCMYUxdcTe9GNxq0I3bmKb7a9w895Lm8/Q+lpqu5hbSL6F1r/d58/ybpRUCJPNJP1iE4pFlFjOihWfi7GyRYnREgWBafz48YW56JOsCXfoIlyhfS5Nhk0wJj2Ol/aVWTSfl0m3xGdjfeS79njrtFexh3BPCBcy3bU+FDwbVdMTf/EuYrdVRKAEAhIoS4CqR3aIAJMvrqaUGnGT9ugfzVb8yn78tf9rP1t8h232hqPsM2df1rjCzzxh9vOLzX5xsdkWLzUbtY/Z779vNvoNZpO+ZLbJFrWf4RZHFgLqlRQqcU/53TWxa4on4ECoJGusX4u28ZdfN/vId1qPy3xgie331oPtljse6EsrZT8nswg37ygTuj2ONkx6UnrGULcMhJmiG88c+a6o41Ex6EEu3DIfpCmpwot55ilbmW061OzzgVskLnFYPCtQPPygXlUQLFEE4UqKgNlM8fHPvTwPAdbjHZt5XlUUU36ESBFnXDbDQfdUnAAKaxTXcoGteEd1d/UkUHZ3/6n2IQG0cB5LEGZbnf8Zs4fvigRJ22gT++fIsXbV9260Z55+yqa8YVvbeMsRZq8+zOw1E81ePs7s6UfMVt5ntvLe+G80hH/6aXyG5Rs+ZDb6jeveShD90qtjoXLs4en94S6w1I94iTQLQ6NzLE8fbfbEitgFtpWz6nCf+c50+9XLj7R9TrmiL2MpXaPPRrJs60EVP1CPW8NK48dqhPVESMMlmkIG3CIsOWVwQDFA0hOsQQgYtc6aLPTdWeImm3nhfb+JFVYP/s7sFRPM3nVG/ac0Em6Za7BoMNcwt3COLvOQx1PRjq+9e3BSoWbqXdA99GWt83Lp19CFlFc2e4alC4DJaiPQ8j3kibutkmLKExxRf4RKlYoS4Lvlm2y3hwM4wjmB/2edy1BuM1fg4RBmpq4oYlWrcwQkUHaOvd5cFoFQy7/om2bzP212yOfMdtrfbPh2NmnSpEiQGHBTuueWeHIlG+Oa583+/lez4dubDdsu/vvpR83ec7bZ5lun1/gPPzSb98n4+QefWfu6sF4Iovsc29i64G901xe3YLJJ5GeNrBPJGn9+nNkDS81OWWSj9j2sL2MpfVNZqntkWWO7gOciMGKdIYFIaNHwIzfIUplW2KxyBEeeTXcB1U19hB/V4N8xQkfHrK14Pdz7GzOEwntuNXvJznESDf68YKP6CBZdFQuSPANl1R7vMvvx52NlFpu3Ua+vfT+bUz9mJLwqOsbowFigxCMiTYHFJvHyKWvdd9d3My2r31p5Ln1NP/M3Co+8wlN4Ni8JbHhOGO/I+OF7yHq0Ui1311ba2Oy9oTt7T8YQNwumSve52yl1OmVR/rU7a1v+fHO8F6lXvC7RUWeLGrvR4/nFPWG9OeoIBbxcaLP2TM9fJ4Gy57u4TxqY5iqGRe8Le5sd9w2zXd8cgeC8MDYCZN5jc7Le5uHZZ8w23iw/tOf/ZXbx4Wb3Lzab+AWzPd9X+xkDAfk7ZE/ak3waLrAIpVlcWJKxnH97MkoABIfZn5liT242yro5ltL7lA2m/6nlEhdaFdhUdkwIyT/CCr0DoZFYMs/2y9mN/MzPbnR+WP88cyUVyLuJr1VpNve8nzFIHdwK6v/m/bUE17CuNb/jomi5uzreCUmrwqXHmqFMetFmZtvvbbbdXmYjdjD76yNmd/wwPkcSofJVh5i9ZCezpx4xe3z5uuNFEBqHDI8Fyb2OHFzjn3/N7DufMnvzv5m9/dTGrfEssGzuojpPiO+p5RHB75JzJi6w4XmZjd8aXxEmFEt7btbnZLwuFJ5QcNRSgCQf52M+aZlnLPK7uXPnRusBAlmWUhV3V6+rJ92q5XmQpU29cg3zVlbFQFvbnCVuspkKMZfc+jUz5g2UWMxX76zj5eBZ8FFI10ryFX7XHrcZZqw/ecPYjT48s7uZuuueniEggbJnurKPG4KmHpeu5JlLFxxsNuoNZgf9ZwTHNxSlbkLvuN4MF1sm6sO+YLZFilWTRQXrQCsTMQIl7qu4sLkLLD/73bWD3VJwAcYimWapWBtXcckdFrHD7aubSujymFZvj7nCtdU3F+4a1q/uriEnj7tCqA4FSRglN2P8np+1mh04FCQbjTXq566I/Jt7UR64ayt9SF1Ldcn12KNtx5gNcqM/xey+RWbHft1sy5HpTXnm8fh7xPPhkT/GlktPpMHf/3jG7LVH18aAQgzPh6cfM3vjh81ee0zta92C4JkfERYpWRP4NOsCm1RswQtFV1qseKMOz/F7xgDuzpSscYOe1Tvt+nB8Z4nFrZK7q2MLLbAoCEv9LnL0VbsvZWzghdQVMeJ4RD3wW7MHfxuv0/x7gw3MNn9x7K3An3rfMEIfQiTf7xs+HM8TQ7aK540nMng5hJ0Tht0kEwWmdSIWy/uXrMv70O6O1vsqR0ACZa0PhUWR84DqpWWuXHf2aYXcjTM8KPz6/zJb/kuz46+LoITHCpSdxj164XX/J9YYTvwfs9evPSMq7J40iyqLwsg9zF7yiuY6kjTkLAohBywVTPwfnrf+eZgPLLFnz9rXrrx9tZ3+px2as1LSDha1VuI6m2gtGmg2lGzsiPOjf/k3mwl+lxZzhUXBf9+v7q4h6nBT7gzrubO2ktAnTZDEkuJWURdo6TuudbdGry/14ndch0KI/qY/21L4LhEA3b18ybfN5v+72Wduyy6wtVLRuR8wu/27ZhOmm71zZvqT+MbJAvuRec3VyePPI0vsWhfYyJqyIrZ21NrUuuucC7J+/h2W0nrZK1vhsfZeVxCiEGkkPGRxTw2zBTcSUrM8r4Am5n6EJzfKY7nN/ZKK3zB69OhoDsmiGGhLU1CyrF61vofDkqvNfvw5s+f+YYbCapvXxH9v+VKze2+Lk/79/nvxuj1ix3hvQE4Htxby9+YvMXvjR+I/Gw8Z3Bxc6dnHvuXTZgd9tn5T3U2edRzFfKQYmp5P6Y0Qyn6A+7MqsqgV78Zzw/cQGAjIZ5E3nKctnamX1CMggTKNjh/bsFULLokad9kIRLE8H4w3LS68MymhrYO/p8pu9DQ2Pz4h3XWD2SVHmn1mURQzGQqThQgS1HnhObHCoV5w/Z9/FlsrX/iidYcX12oHwueP/tvM1pj99SGzl+4W/9l6N7Mxk+KFplGhXpTwwHQWBhakWhxXP2mjdm/B8uSWERYR+EfHKpw8oLV0l0kXBvib4pkam3FLoj+nT58eCRfEwdaKn0Mo8T+h22ahB42z6GId58D5WhtoFv4fnBEvtgWfK9poSDT6PW5y9EFW67Qn9MmzWQuFf+rjgmQjC4qf6YcroheskvR/x1yV3Y1+8hVmu721Ed7ifv/k/fFcQnKxiZ832/UtxT271pMumhRbV0PhEAUVh6qHSqukciyci1utJc9mU0wdUjapPh4buaqifGI8NZr/swqpVXN3dcyuJMoiZLfaNVW83z1QvG4djydl7meNZByH38zjy8y+8FqzY75utsc7a6N87lmzP3zP7NeXx1bLrUYP9nIg43y94l4OTz5g9p5zzHZ4XfrVLkCSnNBdYLNmnOaJUTvHxc/m7O2sAqWH/3A98Zm+H+T/nM+Z9TlVHIx9WCcJlLU6nQ+MDbIGdPGfReib79kKw1jAtIN76Y9ffd3s7aetb2kLa/iPp83+Zy+zg/8rOiMy3Myud+Zgs4ltfBJMusHVInXlR2LN4pSr4piDZPnZV8x+9Dmzj14bC4PP/s3skbvMHr7T7NeXxfFY7z3fbL+PFd8XgfX2jAO3slP3Hxpv3rJaHENNJlpGssFtOtRWTV9iB7zjsIh/vYJQ4XGPjdL3o3VGuPCYqTyxQtQDQQQBk/elZTdtCDey4pB6fZ3AbD5Ww+y7CJlopBEyXZA/ZXj8MxbJrEqShhVq/wWhW12WzVr4/SH8w7+RIJlsFYoDj7VsaJVkbvnhGWbjT84+htMw1rIqfPWdZjvuZ/a2/2g/fN542xVm155iNuZws4NONdt8RON6XPNvsRucK6leunvsVteowOC38weffZkmUNZ7TtZMkrWe4RZPlHeECCRKFldVH7NZFUkupDLW8GZJeyfus5RSXEvZyPMnPHcQpRUKVk/KVoe517+R8Nyo+7vt94wFrJP8TQw2XipFxXy3xIJvwL8jf9D5B5ntcqDZW09p6dGZb0ZZfcP/xPNirQzSjTLNN3oZ99NWV6y61RNjgWeXZn5GIcX37PGYKK7wAMGgwH6b9ZPfZ92D1KtXFCv67trJyRq1Sb/PRUACZQ1cJIxgA9RwA5MLty6OJhyEDtwZ0EhRmHiYSHwBJS6HCZiJyBdQd2vFEsbPPFkGwk8YKH7p5FiTN+mL0aPHjRsXCTUXfXg/+/BWv4+f6ZNbvcQ2gzKyrrVChRoz7uW97pbRaDK+7j/M7vxRLFS+eKd1A+Gn55rdOMvs+GvNRr4qfYDcv8jsmyfGrrDvO9/sRZu3NpCwdgx7+aBnsMmf/ap7beKONvhoEvqLxCFM8LVKyAoBa5/JNuVTccIVP3bCk624MIEmnT9+PIU/mu+NP6FwOX/+/AFh0K9bTzmQgwgbjqYsXCx0xK1ydp9rcel3SigkuutxmBGPzTnKgh5w4/HkH402a0lhsi2ZWNNcLmHvrpveT/QlXhAkzUlalkOrQtiH358RxzjhVlp0YaPFd5RlE0UW6qs+bvbQ7WYf+nYdF/k1ZhdONPv7U3G22IfviJVUj/7J7MU7x4qR/T9RdEvWPa/Zs++4j8I8T1/Qp3VceUNXVSxUWM/DkjdZTZgFOU0oK9Xd1ZmFZ526x1QNoTrZge6a7gm3yuvgaj3Z3X0RJl1xhWdKbsE6j2WuGQTX/h+zx/5s9sFvNnN38/esesDsGrwc7myPl4Pvr8L1Ms1Y0HyLst3Jesz+slbG62xP0VUZCLRdoLz88svtnnvusVNPXZe57q677rIjjjjCli5damecccag34VtqHfdmWeeaaeddlokBF511VW26667Rrc+/vjjdtRRR9n1119vxx9/vLER3XTTTeui8QWDTeeKxQtty38+Ud8qlgG0LllLAOERjRSbhTzxqUzyLLa++fOFN1xkb7vc7MYvmX3mN9HL3H0Joeb2eefZ5nMOHXzuGpMbk95Rc9Zt5NI08Fm08ri1DBkWC2O1rNrUDVdZhMpR+iA3rQAAIABJREFU+5gtmGWGdRLLJNaDRmXep+IkHwiVu72t0dXpv8d15tsnm+32lrgeawubMgSE0RuvsrHvOi5ahGOIa+Myg431s3OOto1f+Zaa2nJ3O8IicOt3r7BX7lfbpYf3unCJ4BgW6sPmjj9esEqycWjp6ArGEq58fqi7KydCy2Mtulnc+VxTi/AYKjt4JuMfF77hO9TOrtdcz7btrjDLZq3NWkeESSfAN41g5sKju24mY4uTrpuhUig6e3bhOuXT779r9o2PmX36NrMtX5bOmnvcFT7P3Bam8Edp5eNkbTbmmh274GyzG78QZ7FOHhPwr3/GwuSLR8feDWH517Oxwg7lyIt3jH+/yRbFj5/IQjEhnud93kY4+vuqOJtsWgmPVgj7q0HtwrAG5gefv0KrVRaLur8mjBfmeQiprgwr3N01mU2TOTcUKP0c0dBC2UCB6Qm3WlG8FT8gyntiqFRwq7GPiVpnlvqRMQNrHdXzteAV49d9+42UxWnNSq4xfs3ib5td++9mn/51rKjtRPnNlbFgOe49sWD5go3r14I5DQs59X3Z7mYve+W6P8Rw1itJhWuahbLe/cxRvNuND3l5Zc14nfe5Vb6evTHnprOfabMCu60CJcLk0UcfPUhodIEPAXPPPfeMYqP233//SAgMS73reO7NN98cCYuLFi0yhEt+NmTIkEHP4+eUUJitNS7YsA6/b6HNe9cG8cbEF/oqD6RuqVsRGsDosN1JceZF+ofjPv5rd7OjL4lcSRBCJu4/xu599K8274cL7IB9xg52I6rFyjefoWWCjSLWpVquir5xis59W1DfTRq33W9+wmzPI8yW/TwWJsn+mLWQEARr5cvHxGdrbrdntjtxo716qtm9vzY7fHYszI4YvW7RNIssuYx7tLrRpuzLsyxy6YT1KYsjVyK+zzlbzLW/Pb+R/fOzd9vQl+0w6P2+sA97kdkfT3m1vfjv92fO+MjzPeYxFC5RCGBloE5NWRaThNza7W6qbjXHHTkt/qOI8ep1KOLImGw9XupVodItmRClI8JkvU2fb2LCRA98s0mBjY08rldJpRAa/a+8w+zwc8xefUjMlfcR+x1aOF0jH8Yc8u6VKwYfx+Hu+3hb+JzCmEQI9nMlPTY5dKVO61E2h18/xuy4KyMX/6jwrV800exle5gdfnb9cTDv32Llyvu+3HpM6A/PNHvVwfHZdOF4R8HmSra0uMzkgevw+ePC9RUuvtlnLoZdojAmmSd8/mI/wHxCZmCsVp4dOOuH4RYvvx5Bkp+511Jdd9coC/c5cex7PYt2XosNDPDwIbtmnRgzF4ipeyNBGi7h0T1Z+VTpOo+RTSYjcvff5M9Zx1B8rscnzarmninuHcVNjZTM7ikRhvI8fk8cN4kit+gY6KS7aaPOwWvhK2832/CFZsdeFuWaSC0/OcvsFxebHXFBnDzoL38w+wueDn8wW7MmzkL71n9v9Lbmfs9YP310/lCRyGjxbrOPfCcWqPJmvG6uttW5y+fYcLy2qXZtEygR5h544IFIaHz44YcHhDqsjliSzjvvPBsxYkQkCLpwGFoS61131lln2Y477hgJoaHgudtuu9mJJ54YPR+L5S233DIgbPKuesU3xkuO3MBGv22KbXnEF0uJp2SxY+ErZKPcpkHT1Gs448wtQk09IOWmcBOJ1Y2ENu85N7rwkLfsb5fudIs9t9Hm9uIzflt+3BqTFvVxjVDSjTesPtnb2AgefGZz9Vr+C7Pbv2e26EqzzV5stuf7zfZ6f23LyR++b/btqfHk7xtMrBTnvtls94MGZYALM3+6dtsPvI8W4NVP2iVv2cBO/9Wa6PxKtLtuLQytAf8+9WP2uR3vXHsY8lqhP2u/r37Slj8cC5d777Gz7XfDsfFmO2UTmfWRg65j04DWE9dntyDWckmNjnj5YPzuLO6IWSrUI/HZvlmr1eR6CZOyYMp8jSdGauWoClcKRckglg1+9ZUfNdt401gR48UFgdBDwrMvhkmxslpHk42NjkK6JFaYNYrj/+MCszlHmr39s2avOza2TG6/l9lhZ2VDGCmpTjB70wlxjHre8uDvzK6eZrZ6ZSykT11Ye4NKX/FNhe1qtDn3+jRS/CSUYp7wi7U8t9vj2ndyL/NemBiKXzG2B8WHI5RjQfT53wWKRgfYu6dNDmtsJMwwXhscO+UCMXsLhMq02OVQMYQwjuDVbcXbkBYjm7RcwoI9F2sLJXVcMEYRBJMeDmFfpo1Z1gksm1iXo+QyU9YpvHnZ+W812/WtZm/5TDpi93AgYU9yDqrXKew9TtkqvsJj9COF+7tj5VjSSyZ8Frkbbr0wFip33HfwW4i7XHSV2Ufmx4q2ZKGeKMdJOojX1NBtix86jHNfq3k6cyyJ/8Ikjsm3et+kuYjDCqtnHg+S4luV7YmRkmB+PKbqWRrZz9gG6xJE0vfcWy8ZY7Ya5L6qbQKl1yzp8oqQd+mllw64otYS+mpdd/HFF0dC4jHHHGP77ruvrV69esAquffeew8SVhFKTz75ZDvnnHMGXGJrErvjejvu81dGC0mt4PzctBM3uGtgZVN8+8fnWnP/oPMmFXGtX8YYkNxc777RjNjJz94RxRdGG4D/nm6XHvRC223c6+2Fn7w59yNbvgELAx91owm91Rfd+eNYOF30jdgNhfTiG20ab4D5G+HzyQfN3jN7fYGIbLIIleNPMtvv4wM1Cd3H2GSw+LrbKbGN/Iw/uKhHa9jpp9uM3R62M678qc2Y//vBmy0WBJ8Mk8km0truG3VfvD1+KJkAKa/VMHn4eiPufr1rp9twDEKjKlXt9+FmLVm3tgmTvDjNq6AZWEmlEM/guA7OdPvPO8w2fMHgpzbyXOBq5j6sbcyhofICIZH/NxIW/Y3RxurrcaKntHuwHPzv+8yIr9z7KLNDP5ePAHHVCJUkA3vdMWbjjsjmOYE7HMIkiioSfvz4/8Vu+Sf9JJ5/shTfAJ7zfOOrk0e4pNzBuGTN9vhsBA0/liayVmCJZg3DgpFxLfPEUKwtPHeQK6kLhWGsGP1FCec+/p/Wd3nnMtaV0Opbh1qYBZejUELFdWil80cghNO2VkIKYIXQNsDcLMokzbv5k4xxbdzp8RW+BoWCMe8gTwK/q6U0CGO+uZ7xsd5Z1I36oNHvB7KV1vBy+cbxcewy34UX1hYS2bkF29e60N2Z8U6G8DAcw+O/wwSF/AxlzjtnxGPaFRp+nE89yIQKsX9CqEQxTfnB6bHS+qPXNBYUqd/NX46FyrGHZ+3O9a9D0GO+JWnQ6DekP8f3B+G3BiPmHLxFUPrSVxyhdPis9b83n2tCy3HzNS7vzvCkiXpKRR931CSPUqqkmndcoExaJGsJlLWuO/fcc+2kk06KLJ5JgZKJx91fsUg2EigffPBBe+ihhyLUr756ot2+93/Y+Mmn2NNPP20XXHCB7bXXXoV1A+/CovrUU0/ZFltsYddee230d5XKdr/6om19xzfs8Z0OtuX7zbAXPPtUxOVvW+1if57wBfvXxrXry7X++42ffsheffWhdvdBX7WnXraO4dD7brZnth5jz71oy5aavdv3jrNHdn+fPbHjOyOehx56aPQ3lus3v3GvuvVs6cU1bqbto34204asvNv+cMjlmd6/xV9+M8CG+3e5/mP27ObbRJyzlA3+9ayNuOcH9q+NN7cNn/uHbfivv9sGz/3DNvr7E/aXVx1bsw6bPvln2+X6j9u9+3zaVo5adwzCddddZySm8rLLLrvYpz71qUHfwIUXXmj8+eJ+G9gB221or9nqeXvvDZvY1K9+P3Us77Tg00Y7aZOPg3Cc8C4fc/e99pP2yCuPjF7P+Hnhs09F446y9R+utG2WXmTL9z3Nntz+gIZ4eCc8ubYRT+qz3a+/ZCP+9F1bvu8Me3zng23YvTdlek/DiiQuoF1DnrirlGfnrUsnrh/yxN1Rvzw49qP2yO5rNzJNViT8fpp8ROptr5x/hD049mP25A4Tinxs7mfBiTY+NOYjEa+08sJ//NU2e/R3turlCUtDjrdt/vASG778x7bV8h/b6mE72crRb7W/jtzHnttkmK3ZcCN7fsONogyxGz/zl+hbfcGzT9t9r/uUrR6+zm3/5bedbZusWmF/evOsHG9Ov5T3PLtZesxqNM/eckY0dsJ1hScx/5Mz4e6777Yjjzwymru87HTjv9mw+xbakiNvHJgXR/z5u/bUS/eyZzcf2bDOeHEwH26zzTbRtYzjnRb8mz28+5EDc1b4EJ/P+RlrIIW+zDJ3NaxMgwtCDocccsiABZK5nTmegkKbtqAY9P0P137yk5/MvSeBN9x5b60S1iNL+3jWRRddZFdcccXA5eyV6AN+xzvxfGMtSitcwzvZx1G4j7byt/cf3xd942tMlnolr2GdYE73dct/v9ljf7BX/Ojj9vvDvmX/HLL1QP/Ha/xI+93h10Y/Y5wwlqiD753YRzA2w/VwmyUX2silF9WdC3geaxjrlxfqVmt8b/7wYhv908/ao7sfEX3TW/zlNvvTgV+05zbJFue55YO/sO1/8Xlbtd2bovnpXxttlhnhi566P1pzN3zu7/bXka+zl9z1bbv7oK/YP7ZId8OFM3sj76usPLyvR91yut110AWZ9mVpjaCfRvz5e/bkduMzzRdZQNDv9Gm4P2HPzDuYX+sVeHB/rXXB7x05cuTAnJWlTs1c03GBsrIWShKo3L/ITr9nZ5v9/2ba3Ikj7ND9XhNrAQoo+Pwv+flNUVbN+feYTf7Y1AGf/tyPRxuKFpwYoa1GRYJA064roSbOM+yh5UKb7m5haF09hTs/4zgELEiufcX1A61RGOOR1PD99Dwz/POfecxs613MRu8bu1zgqvWiLWItU/iHDKfbpQj0aMQ5BJhsh2Z2/HsPsm9e9yMb//aJA24tuXkWdUOSJf9Pc12AF1pu93nPmdWv5eqSfARL5aSzBmW8xFLJwsufWucU3nv+0fbQrVfbhG/+3d62vdnVE4fYC3A9JOlQWGg7WtM/xfGYA5aBkzeMr3LrBNcRH1TPTcctUo3iy/z9Hm9LYpAsri7U83fX1HYpI153xa/W/UHLTPwl7kwkS2IMhwULOgdUL/5W7BY37ebYeu2Wkn6Kz07OA5Gr1pr8Z5ehFd/5TZmOUWj6+/juf5phuTt67TmY1B3PA6yEGY5vaPq9aTcyzy6Yna51z/IiNPu44tZKhpP2DOZwXN4Y31hAcZMn2c8GG8bfN2P97euS6w16xGXHxUeTkPCs2XLPz8wufo/ZKw40O26dMDHwOPd8qXF8E9YoLG03njbRttp5bYyq3xx6ToRa/s8/kd1qnLVdUdbgtXGlrJvEVjLft+r1wHN5Fs+pU8LYeKx1CMRupfNjlPx2T2TH/7EmcmxKVmvl7NmzI88VCjGrfrwT//dziLHwEuOKxTJpMU1rAs/kOW7txLIYnil8wLZmxOtPvXhB3Xq6141ngB0UYpQW75i1b7Ncd+6BZuPet/6xX2E243rPSXpCuGt9vTUy+TzfUzBv1Qod4bm4yxNXyT437YizevXEO2LuUWaE9JDwZ+x74r9xx6xVcLe9+pOxu77HYi74UnzuZtY68C2zZ2gmizptrrUvq1VnHy+hlTTLOKh1jXtNRK7Li9L3iB47zbfe5kQ7eZrWcYGyqjGUUQDyZ7cxm/Yze83+B9nNb77fhpIMq4AFx11dt3/Jlrbi/U/Zk/8wG/eNNbZg6bLcZ7RFnR245V2yPI4R+NHxr7S37vHSePLI6NYTJWDB7aDegbLJAOd6WVFrbfjvuN5szhFmn7w1dtNc/kuzZbeY3XOrGamt2cCQMdXdetjEPHJ3LFAS5+MB7STL+O89Yne0rXex7337ctvju8fYhhtuaBtOu8le/pr98nwL5V3rySSYvNLivHyCCoOoWQAovmiwecKtI09/1mpRMgkG1+E2yzlV/1wdL34k+Njm1fWZsKm/4we26gPfiBQibDymvXErMzbiJ9xg9tI40/KgkkyekhQos/ZC0oWVGF02lrUm27yZ+tKuf+Zxsys+ZPaHH8QHRPsfEiM9+kcz3I/5w8K6/d5x0oJlt8bJj/Y42OxV74oz7CLY4hpEwoGdD2heSMjKqojrUDpQ6h0f0+g9jGHGDIuiC2Qe7+H/z5JAwV0M05KlcTwIx3uM3CPOfMpxGc0UFAbnvy12o99yrdUqLW6ymWcXcU8kpOyZLeFVrURQzca1P/+cGQeubzykfksuOCTOXn1YNi+LQQ9b8Uuzr7zT7L3nxTFUfNtkpEwW+iRMtuTugL7x8o10vYPS4fP9mevOwsvaP7w7i4KK54UusOHZvWnz1d+eiJVVv740PsgeV2uEeP7wb+Yd1kDmD8Z7huQbYWw81SHRGcKkx5mGTcZ9FAUi5zhSopCGOrGVnqzNz/bFpdUT3iRRhsJtPaGS+rKPcTdXBEGe6fXl548tvcH2/slaa32G83253wXe9bqYPilDSUTyu7tuMPvY97KOqnKui+bemfHaU2/Mrnk+Tr6T1V09rbZkcSabLQpUQm44M5ej3FCmRuffbhAbIe76cbzfIJcBYzosHLN23yKzT/ywNR6s2ext3nRi+nMQ9pkjGimnQ0Uo/0ap7YYWnhzFhs9vXtnoCkM/jixZ2+R5vBghmBNx3a1Q6bhAWdUsr1EfsTF55jG7ZqO32txPTbJ7nt3SFv5uRRyHEGo4s3bo5R+0NUvn2dgrn7ff3v/XSPt32KNz7c4lv7Ddv/wXy3xQu2tkfAJcmxXv6T0Ot+0OPCbSuCw/boNYAM4w0Q5UP3nWY5Z28SGhHcJfPUtCmsfuMZu1r9kRX403AnnKLReY/fR8s822Mtv/BLPfXGE26g1RkDsL1eRDxtvX938qMuu/5Kz78zy53GvdOhcJlDWywDYaT6cMjyfhRhNfo5agMKDPamnHyQLLQsCfLV5mtsXW8eHLWCQ2CGLIbvh8bL34+A/Mtnjp4LcSV3XrRWYn3rD+7xrVr5nfpx0hA/PwaJB6z739ujh1OgmK6hWyCm863OwDF9c/GB7lB4IlBSEyVOgs+mZ8VEzKIe3NNH29e2jzJkNbO+aIMcJzQm+MIsZfWqxZsgEkkmCBR3HnhUWfEtYnmTjDr509Pk4Is9kIsz/fbPbon8122i/eICHk8w0xNtj0PPNEPK6JH04eBVLPqkCcTtbYx0I6NeUhrkSsFQsUKo2YdxDKaLefwZt23mHRdSXb7HlvNnvhJrEFYpc3Z3vD/YvjrLoT/ydOMvSPp+OEJq86xOxt/1H/GVi8I43/PYOTqpDEI09SLfiy8a0Vs+r8w3i3bK2Lr0pa6n/21XUeDyvvjTfYHNNAxtzn/2XGRp8/eONgQfro/NgLiE2sx801eH94fmaWM2FDayXKQvYroWUPoc7PCHaLJ+9odHa3W46Jwed5WCqxOvrxUWE2XgRfnjlgJU0q+tjYk7TEj6VpFOsII+aXH54Rj61aQiRjrtXznomZ/L+vjK1OfsY0Ql14/EueMdPqtUl2zAFZEre4UoZrQwtZFtZ4eEReDmsTnaFkjcqa2NvhyItqt+rKj5j98+9mx17aXMv/ttLsq++KBeStXxEfrxQW6u/Jzzy7Oz/jfGKss76fZT3kD8aAWsYZ3zuXFccYxoW6RZM6ht5eaZQw0JSRLKlGj3RcoKRetc6XJP7Rs7fWu47fFXkO5QCrpx8x+89tzM641w6Y+IFIY4fm7uzPnW5DZ42LNxV53NXWahmm3LDGVu6yziUzPEj5jxedaDtv+ky8kKUNXtdMp5jHw3MXV/1lhUXuIG9aeyZX9PGcEQcu13KV4BomjzwLb95Pffab4o3Bmz+d985117Mp/8n/mL1gI7NP/jxyh/HA/Ego/8rZnd/wpbUunIA5i3CfY7O7L3AvGwhfAJtx1aBOPvE1yj7ItQhFpAxHCcAmD2sPG3C0fmjQESaHb5/ejxwhcOePzE78cbyhLLMwZpnwUVA4n7T072EdsPZGG7JrzIa/3Ozhu+L27LJWeEnW93unxQsNG7lWy/8bE2fg3G1dzGp0NiWJF7J6E6TVwbNgshD6uV1px2PUq3/k1jkutnyEi2MygQTPyGL1TSpK6iVHcs0v1tAwQYtbsRst1mhtX/BCs/cHsVRPPxYLlljjOENtEzwfhsbzA+976Pb/3967QFtWVPf6ZTRKG0NUiFclIiK5bbgo2qJRgajERMQg0iR0DBCihKDYoC0YTKB5Nfi4oii0RGIQScM1JBFEIqFzFfUPGC8q2j4hQURRfASCDwLmJf/xW+vM03XqrMesvdfae519vjVGj+4+Z65aVV9VzapZNWtWCJrMP+fIEPZ+VQiPfUrZlr56ddkehvwUOw6vWazriqMJ+5Rtqe4yb3MDl4HZx86McfvadeUu/ec/EMKPv1fuzGvHYufnVJNVfWhnUqv/zz5iq8wPvl0aldpp2Pvo+lpJPTtGqb9ibJ2LmhnrSbVL26EXY43n2lEY1wVt8xkhfPriEPZ5XWlItqUnV3m5AI+w+65dupzrl2TcyUCUwSfjT8ad5iv6O45yqyBc+tn8jmfa79U3pS/mFoVio7KqiuyqqAU7iuYh0LQjKxkZ2Ye+dyvH1LvCFlNqXKWD3LW36MqJ3cu5kv7IkyQNyiVDRWV6VIUnjgp1wUEhPG6PEH7zT8oimmGmf+cs9I/Shtve8ezcx2nYNUZxvvUzuZnKyOxrge09Ly0DDba4dS8qrhYM3/1bZX/9rTNKjzgt0GgjI33ieVnVNT52xKYtwFHa5jWONO0g6lta4Mwtm/KvsV75jnW3Fpzk7Vccx/l/Idx2Q+lG/Jw/bGsNnf1+4gZlTs5laN50001BkSWn9ujuvgc/LHz+cb8zf0fffs/aNVz5G/eEn9Gl0LbToMpNz34l7lwfu/js8IpXvy7c/YBfKJRyvNpnxuCPj/7Z8LAH/tdCX+rURdEiekXb4/GVDVrxU/pyGdFT3Cl48E7lakzs9638aSJbN+noGrrcBbXL9bLqw/Ojfk7GpAa3RaHcR02w7/fqXNByvttmMMVpxQpTbUkuxbZo4DEKlJZ2Gwol9akQ5Gr8wpNC0LnWpkfunbpg97A5l7Wc8klWuypazc05K2LfsKtBNAjECySa2GiyoN0q/VxG6MMfV054NZF41VWLL4nXbu0VJ4Rw3KfKHdtxn0/+RQjaFTXj1AxBlTUnXHzVGSq7z9DcmsylJ+e8lnlANO3E2XUqWviy3YGUi2cCWMUyNTrNSFDo+jqDW5NyyWlXPPe551/KXWMZlppE6szr8TeU/zZ39ee/pvtrj3Lz2SRvUWBVz0We54IINd2Lm+4wyOjWjlvu5DCtr7qdCxmL6mf687PblK7g6oc7PqP8W0bju/cL4dePXxB1er7Y3/lyaVTKhVaRbPt81LdUrngBrzjz7OijMqC1YCW9oV3ZpvFO/ehvjgnhuH8M4eG/5CvRXHyHIiqnPV493vQF28mOd9D+9bbw4+/fHvZ/5fp5F9g4Cc3NZHDqz/x8xgy2qkWh+Gf3/SD8wateW0TS19itXUj7U3mNmunJpgid5gYcLwRUHavQ+KC6Tdu6opvqfmi5qKr+9UcGqSbpcqOXq7fatyKq3v/f5T3Q8lrZ84/KxXp7xOD6Py+P9cSP99ykryWMLmWLdxr/6vR33K+r5rfyWtFTdXfz6Dlb+KaMdnmtqG0+ZXUIux/Yfvf2v/+4NCYVk2P/N25N77x9SwP4JW+uz53qR/MOeTTExzByN1rajkfE57Y9i/ttPD/2jhA++tYQfuGxIeyk4zi/Wi5O6cjBBJ9BG5Ryp9BdkrpDcmqPzka9dY8QzrgjfP4r/zxvVGol7hOXXxS23ekpZdZSdy4N8FrBkcI64cbwg595eHjCE55Q7KYtCDk+VzD9XFFpH3H/D8On37BX2P5Poqsuqtx4EiB251R8gXN8/cPJr3hJOO23V5WTJJtgm9tO28qLVj60gioXkVGf//uWctW/Y1c/Gc07ffWicMRuDwoPf/Vl4WFP2xrVbNSs9v5eMRl/ees9Yo35sDMRCnph9WnnLGO3FK2ia2etatHA2mzTQf1xYSic+N8eE8LvvGtxUIK6tH94RwhX/HE5sOuclgZvDdb60+aW2pRfueJ+5v+E8Iq/LXcl0+ezf1Xeq6WdKQsqJOP5bc8K4Q8/4HfZ8zArdhneX37HznDJdSs+W6iJjAa2OiPKJk9NbtDFBevvXHjvnwwHrdxautJVWljKCThmA2ZsqGrQvfsbW9O29uU44+VBViujMzI6c7PuuvHde2RUaidCO5axXq/bzRgr4x2+bDsIVh+aAOrxGoejusDawpaNIcX5wLlFyqadNrmFy31TLvbF358JYfsnlhNzXT9S98hY2/gbpdG539Yo1B2SrE7KdiSL60YuXywjA1LtX67icpWUYS59pYUOncFd82eL35FLpHTL4ReH8Cv7+oug4Egn7RDCsR8vjRwbx8e9lqvKw0GTef38kPeG177/88UupBmQMv4WGX62mKExJ9ZLtihkd7QWO+Sri92ZH6yMjNGUQrrr0+ZmWeVlFS+uNFGWIfEPZxZxMxYtHOpcvOYvcl212A52hljv6TjOf94bwp5HlcFo3rhbGShQ57iXyhMbkGmgwKoypN4vbXUzDgctZm+5vFwM1vEFGZbaudx99ULXZAXMkzGpcTU1HGVoSnfIiP6NuV3jcfLU9G6xWaOjRdFd19KV3/5COY+2IJfahKrzEPnuV0PQHcH7HNd8Xl2eYBf+7tx8cve+SuRKd9AGpasEfQjZBEsKWgOldi4UPGburJ7dcbXgULlN3CRvDURb5VKgLzql2CXUSlxs8KVZt2A9Miy//vU5n3NbSSpWNJILt+cS0G6kjFU9ei++pyk+BK98666mBSuJcm1rOqR97bvKu8UULn6bh4XwW2eWLqveRy5nf/enIcj1Sbs/47j0Jd80Xl/lXuGpAAAgAElEQVQ89EFht0f89yDu4fFiWXSGxv1ig6CMFHMrsl09uwT7Dy9fvNNnUXuf/NLSdWuUx+Mm/a0bQ/jrteU5BhmWTWdTtHt3xetL17YXbyhzpLvxNGHTHxl4mqjJrTF1QWrKvwJBve93yxXj//Er9ZI3bArhg68v26pWn9+xd+mmV7eKOwozvXPN20qPhrrzIeZm07SzKJ3zrS15QX1soSveaTE36JxdTJUh3ZmyAF3xRLLtbPCo/Ow97RycvVcIx3wkhCf+2ripVb/vuPuwnw9npCrOuntNxo7XiIyTN4NJCxjW1lVujQ/6WV2a5jpnBmVVgDFvMW7/bHUk7/R97SJ96n0hPH1NCC+pCNTT9D1FW9Z4ph3SYpHqgHq3fW++tfAl3bLri0p3XLlNx8/5LwnhkY8rdV/8nPO8MliXjOPcRws6P/puaaiqnuxMsdWdx9U93tW276v+NOGOF521SBCf1WozHNLd3aqyVS1mV53xk2GTq5dyWUpenjQ67ytjMo1Q7k1PwXdkWOrvZx8Zwkv/d/mm+Mm1cWABVBYUyxYTbHG5LXBUFRMtEOjRAmKODkrbqurcjK6q72hR6Ya/LMfPO74QwiMeH8IOTynn6DI6f+U3y/PXVY/OdG58QVkX0d3b3ioeS84W/ZqObqg8ctnWwpQ8Z35u+5LlK/+uOlCSvDre/qwQDnpnaVxP+cGgrKoAGyRt0qXV0784KITTv1FIx/7/nvDXFmFNIa9l4MUGX/p5/U4XJ8sAtQhnkjEXWRmEaWS2Aw88sIjYVhfUJzYqZUzKvbb1cmFddquBV6tACsryhOeUnVURPOWitP+ZzS46Guw04dVWvHy41Xm1mpo+5nar84TxpF1KRh2pxgBVeVVuPcWFxqse3u/Zzyl3VNfn01VgG8yaDt6P6yoVrWAXkxD9vy7YweXHla6ezz2m3MX62YeWK29acfzRd0K48sTyfKYG4rrzQRpEtMihCYBWILVS2faojG9/TggHn+drI/94QQhXnVqe85LxqyA8dY8mRlqhbnL9NNdU/S1jS49cp4oo0teWZ/uq+oXSjS9n1mRPZ0MsjbZyV/1e/coiWlqAlmJiedHWgC2jpKt31N91fZEWJ9omFCq/AjvJhVqXaT/jsPyvahdEZ2N0TqTPc4D5OVu6b8TGgi1qxDvMVVG9Yx3iWWDKoaP0tOOZntNSwI2/WVsavL9zbhm8pulRkBV5PXz1H8posVqM0gLVlz4Uwv/YtTQu5SKmq2hyHkVklW5RsKAmDx4FB9EO7G+fU6auvCtPh74v52tbZaUntUt58j9tNYjb6i79kgXaavMgiNM1V714N1T6Q/EZcg0JGTEam0xXpG3LjJw2D6rRCG59S0GQtHCoxQnponGf7ynq/MoyKm9DzItxP9Pp++Y1FUeBbVs4iDNQlHOuD8YusG1pxJ58Op9pHg4e13L7vlzh79hS7v799KdbDfk6QHK9f/8fhbDbb7UH+apKQzudcjvXTnTVnLbuuyqr5mhVi9NaKL/0VSGoLWqRS4s6dl5bC9yKeFtlVMqNV0HndARpAA8GZV0lqGHHZ4g0uO66b+nSUGFUfu5zn6utTt05KaNSobfju5mKOxh13060chW7qdYlGIfx/vSH3hdOOubl4YnbPzSc+cevDo/4mXtD0CAnAy5yt0hDgctdRYbYIuNWO4kaeBXwRhM1rbqmjwKUXHNW+Y1Vv1ueJZBbrDrzj78bwtc/VU4utcv0/NcuNgrjnQ1znYvPRVQdjFZ93PCXYfMDfjW84YKr5wMCLGI6gE61ZLNQ7LLP3WvmDcwUr2TK2NPqooKe1J2r0LkiGYRyY5WLkM5mKnS4riiR25fdRdUGUYbph94Qwo7PLA3LbZNIs/H7mqio777ghLZUt/5ero9aJXzlVVsjuha7OK8og+eYAWNtNd6V08+Knf8osJad44mDGshoVeAvGbptT3zmYtoBHdry2vZ7ueBqsUq6RW6+Yq1IwTrvolXmtkdngD9+dgjX/lkIq9Ys3OWVblEER7lNettw1ffUrhXiXmfOl+sjBkWAk2iBoMqgbOKjieo49dB255vOvso40wp93dUAijKpMU350M7Fgx6yMMdyZdR5N11jIKOiKehPWlbd2yc3SC2wNj2K1CqjUotHMjb+8S/KM9mK2Jo+moTrjy2mVp1t1Dsf1M7mA6qvZbHoldpZNINNhvkv7b61Tatu5FYvg61tAcjyaEZeHIvB2sS49/JZOvHVbG0eDgpCosXIcdqYdop1lKIvN0iLxjuqF9Ck9M+4i8vpzrQZi/Hczs6kylgyLyrNrXU+3hY4tUgrr4i24FQeLsqTApQdqSBLT936hgINfuDYMoKyFnna4kHYm9IlMvAURbwwln8hhN3mjuPoHPhIz/3lopTOPR70juoU1Nc1vzrqyq07lZe/LoQffqc8OjOQB4PSWxE3fzSEvzoqhFf/QwgKxpMYlXV3L5mBqN3J+UA8UjA69yN/cG3Xa7X0xaeXk6MQivuWbBfUsmcR1nTRrx7tUn70FY8PP/riR8M//8u/hV/cZffw1F97UXmGSJdQf+nvQnjSC8qLp6NdPu3saffTLgdWFDWlJcPyudvcVp7tk9FcdeYjZqWt+b87qYzcV9yR9cAQfmburiztYGoV5uE7LKZru79SJnZmSz/TvZPW4YtIbR8sDe1f/YOCxU/ftHt45H23B0XIfd9XQ3jyLo8LH3rJg8JOr3zvaEFbvPW+nORsRyI2jlQPio7WdP9gGiUtvheub35X/kkI152/9UqB9O7LS19Z7gbWXeack7+qya0GLD3xTnqV67Em5+nFy3IH1y6ljO+qvpLmTQO0ni4G2pxya0VWA5d2E8c5R/2p94ags9RaPJDXg/SEPR89q/R+0EqrdFbVo0mA7nXTlTTPX1f+SYMkVbkKi725blo92X2FVbvp8a5CW2TZHI7LTdbOZTYFUaliovdk4MhIUF2o3zW58mosUmAbLWZuv0s54dKfB68o26zGJxmST/rN5hqQy+0VbyjHMS1Ste16KlDXnbeEcMQHfDWraxJ0ZZZ2Uo7/VHU/rgq2ZmNmekZSbfqMJxXxHQod3fTMB4LbKS8yfV2asfGh8VqLPJM0mHS+TB4OX7kqhAc+JISV+4Sw/5vKoCTeR8b0376mdHH93fO3vqWy2TlJb1rILSZgbblts6CNXdsuZ9P7etdimVTFkfjIW0OQC/1vvzOEZzdEQ/3x98ujODpiIg8q0yW3Xl96XX3xyhAe8nPlYlSut4yO1MlTq21h+fLjy+sKj/q7EORBqJgQr5uLM9HGcEK/x6BsAy3lImUpA0j34miHRY3p2a8odlTkTqooo3oUXXX+vqS5dHW2UYbkpX/+9nDwI28rL3zVpPfpLyvdKx7y8yF85eoQPry+dCGVYdlwobx2Ok86+tDwpl3vCDffHcKR19wfFhirVh5dPi03FB0y3/fkcpKmgXXOENYupxmn+tmbnvOA8NKdQzjmUw8LD9vt14vd1KpLj9twtf7ezu21XLArZrqmRQZwcS+VIsL9SgiX3/34YpdX/y52w8YNRNCa4WUmkK4Im3EURyIruP+aT3GOu+rpwa9JoyKcaQVPUeEU3U1/1G91mH/d9YtT0e6jXEv0WCTPeOex7rueHRdzbZHOSI0/cw+TS49WZLVr8KAHN0ee8zAwGV2RUdz7pah4LwnhOXMXf+ekoWt5PvHO0v1YruvyQFBgEU3S5bYnfSLj2PvITVdtRgbhgWfVBzfSXWVye1adPXa30uOhuIPvv8u8aKHseXOGpC7Krns0kZExYsajGZmxcdjmujl3t+9EJ8lenktFznS9dsDMzStdPEzLEl+tUGXMN00u//ljpbeD/vzH3N8Kqld3nqqO4yfODeFDfxLCC15fH19AiyNye9OZ7G229deI7tWTToyjL8Y613Z14t2+qh1Ke0eL3FqMUp9sesRNusvc6LtclBpnwu8nV0rqzNhH3lyWQx4nWpjSLq8Wt1Vv8nL4tVc3p6o2poUpuaZqUSo+S2djgRZFLbbEKAam0vHeg5zLYCnJp+yqdiibyqNxQ+P6qDcRWJAoLRDULUppl1u3OWhs0wKjFimLozg6krMihM9fVi52KlBbHDU2zbeOykgvyNtGC1KP+p/tNfUPbyrP3B7z0XZZSejY0Nf+vxBu/1zp4VC1K6oFHh0HyXVB9+WgUQqDsgnP/FnKaFVPq4zWcBRt7VlHhLM++o3w+g1vK4LdKCiOBb2xq0DOfNEvhT/9Xz8sVzy1ElYXyleBOuROWty19arq84M3fyT89C9/P3z4nieGl5xzXZH7qqix88XSJE4uYP/00dKIVeCKXfYuLj+XMXz15X8VfvNf3h/uvffesP9f3Rl+8O9bgWj3UoZlZQjvcRpfwwB02mmnFUZkfMeVPqVgRsrP/KXJRZS4A9svdh0nn8v9XdWTlJNYy3XKHrlvNrm1Sk7vajDQuxoMupzANNWLjBKtGuqPXMoVRCpV7GnwGHPjqitTlxMm2ynQACfXrju/FsJf/n55ZnSvo3yDUFp+nb+QESlDUK7q8nT4xV1KN76f/mcZDbNphzlO7x/eWAaWkAEgl9RfeEyhK+YfTcS0UPWsl9df+h6np8Fa7UDnVXR2zfNIB2qglOeG/hTeDw8s29DPzd0PmKbTaGjMhf6PI+ZWBS3R4olcr7RD73UB9JRnOcukE8qqc5npIpZ2JPWkO1422ZebtLnH9cVWZ5m0W/ndL5duqjs9O4QnPLs8Z6mgIO98bgjrPhnC46Nd9jgvhcvpXDTlpp27qmjJTWWyHRf9Ldd3BRmRS592KXUHa1ePFul+9L3yLNcojzyw9MizQS6pxZ/vhrDNz5duxZ7Jdvrd9x5cenUp6qUMyYcmuuCbnw1BHis6fiMvK7nP24KU/lYAL7k3687hwpB85eKSWX3EBr15psSeO22u3xZbIHd3fhTWs/pO0dafVs4ldDuAdw4hffKe1VvdXL3jt64501nF4iiOFqTm/pahqauKdFbR8+g4hxY4DnhzCPs0BNxSW9Y3tShVd5931ff++tXl1SB1xzGqguN58t2BDAZlG0Q1aDXkODiGvaP7ynSB+22fCh/63iPDG6+5IzzmWS8Nl19+eeGmuf+qHcNJT74n/OoeTwsPP/z86tWE9Pu6MuGSI0L41mdL9w3dY6XL1vW3Vs3lv33Y+4rLobVzJ/dYGWCtj84tyXXtlmvLFQ6FwdekUxHqnnZwCC95U5GEdgaVpu1eypjUWct5Q671QzUCuqqg5TySrgCRi7Ae7bpqt1ff1d+VgYzazleMmlfeqycg5axJofpDk4K3lUFNKOMIgR626QCga3O049SF26q+b3dUxiG9q1xSJWv3Lerb45zTicudns+WQaiVzU9dWO6sPusVC+80q2OmXTu53Slo2P98fmlIpsGMlO5Vp4Sw64tDePFp5epp3aN7YmWQH3pRCI94XL2cvqtFKl0ltPerS+OzytCb1LUhFhhpnIUL203Trma8eOJpr8j4Caiu1Kfis32e6IfWFzVR1+5+/L7/6/mScmnVGGl//uWfQvj5R4ew36kLA0lpN0pjqu2KmxHSdsecGTA5rtWaMEqvasdFOviiQ8odlZe9J7988RvFNQV/U3ph/ddPQvjv/yrnLFqQ8pxttrS0uHXx4eUils6XyrtBC1P6W4GQdJXUC/64XJB64IPb86yrILQo9ZMfh/DiU8tz802P0pcnmBYUi2M4cwtSMkAVxG0uDkZtEmqj8blSWwSJz65XGZRqm2oDMiLt2ggZQh1Gtm+HNWMS0ss6x227xWYsypuoLvK61U2VMW+7/U03G3SBUN40ivGg6L7yaFTQSd13bY8CA+ncpBYpVr6g+osWhVnvNs21pEPiu2PV9lTOpmCMXZSxIg0Myi7A/vA74e6rzw53//3bwx33/DTct/uacM+3bgr7PWhLuPhHu4UjNn1htK9odV87izJc9UdK/fBLSqU11nP/nGF5belmq5X75NEO4UnHrQ173HN9eOeWEJ767PLS4W3u/0n4yQO2mZeWW6wuN258zJdeLoZVd3iFEMyYlCFpd12NVUReHgaB2OhPg01U5VDKUYsfZhzM3422+8KJvnfV0b6RXnHRRsfkbWI4idD1ypMZljqbrF3AZ2ggqjiLLOPzQyeUbsdyr5lzZ68sliaHHz4lBF2ZoB2VX35+aYDaAKfBZ9PhZbCQpkvY08R15ky7iYq4Kzf+nfcqV3H1t92JqntSRw3D31ZH9nubQLRN3tvSU5sSC+9KeFt6/N5HwOovvvS+7s00MqjvC1ul7HxscZ/kZfmTfUWXve0fQ9h1v61pVp0VTc87q23pqdr5zj0WkMrLG0OucLorUfpA43nTwlHKTO/KzVxu8k/7nfKPorrr+cj/LiNea0dPRrQ8IJoeeTjoTPthF9XHNrj79tLzRffnaWL/7CPqU9Q9pVpg16Rc7vJ9PW3jSdvvzZtNXi5vubuvXJJuVRDHuYCNhdu3jCjVleYQVUaj3d3cd+RgqymNj3d8sdQZOt6mBV95OVz/7hD2OrrePdt0StviWRysL2dRqqeWhEHZIVjtFL7vuAPDkU95cPiP//jPcNx194drtiy8F3Lkz+lciFw5HvxzIyeR/eLcXVHv/uqDw6s+8u/h4Q8J4euHPyB8/s4QDvzw/fPusdrFtMuO543LWAFbo69p8LExqV3XXs5uZheeFzonoBVcDbxalbMIb+lH7H6y2IBLJ2cWWty7a2iDvd2x1VYwu9TZ2qvn3GRbmlW/j89np7+X26nOjnx6U+l6qrMduv9Vd3Jq5VNBAuQ65nXDUfraRZELms6a6Y92DBTE5OvXh/D815W7BqM+2sG59bryvlkFu1j56+WOcuwum6Ztl5sXZ+xeM+qXy/dyFwzG+xpvD4GAxhjpFJtIevNkd/PGE39NQOXeOcpukh2/iM+KxnkxV139TAtletS363Sgtxyp3K2fLL2Y/t+F5fEWLYzs87r61DTR1VlRXV+ia1PqZHVuUYFLbvq/Iez24hBedGoID/vFxemah4OMyXg3pi4HWoi6+rQy0vcuzyuj0uuP3GL16K5B6WIdE2oyOkflZe+ZHhrHw8F0kHR6blCWcfO/3N5Pr5TLWfTVu+Pc1yvWtsuZG3xQZ3Z1A4LGSnkUxBFdNcdQe7crwczdV22pbTe1uOf0B93flT1Cu8Kg9EBTZSl4hv5uuQNOEVQvuuiiItW6yK/zn7SD29q5G+fMjjqJDuHKxWSUATEd/CwvcxH27tn7uPAXn7glbHPXTeEPfnRR+O4DHx3et225q/nVj7w/fO+2fwpb7gyFgSnj8srf/cXw7J/7Xnjghm9sLVfNCh/GpKcBzoCM6l+K/5a585jWTu06DdudkFzbZKsqGm0Toqo7tprklc8vfjDv3EZuFXmjLmp38YZN5R+532nnUoEBcq5AqcvbNz5dGpY6I/LUg3JLMJp8qgc853HTL4mdznF6A0ONllPeGjoB262Qx06Tm7KMRa30m8t6qmPm78JruO6ojUXTLqO5U1tgEF3NpElg2/2Pbd+UIaRJaHoUQG52Sl/uq9pR3eP3Qnj674Ww3RO2pnj1GSFsPqM86qLdR8+j72m38lufC+FRv1wagTrPqruqda5LPxvF7VY6SMHE7M8OCnJ4f7njqjuAdXa17lGe7v5G63GaxuKZQTKpXSsPa2T8BNT3NGdQoLjc+e8okdOtvcQutbleBumcW+f37Vx0VRls8UwL7QP2oMGg9DTboqKfUPpDx3ckVbyrs5PaYdPf89eE1H0jDtAh//xRjcqqFRoLi6/BxtvJNPDqj1zH6vKSui3OuSv97WOODmdcel3YsmVL+PjqB4Tn7hDC+m/8r7DL6uPD4YdX3+WGMelpfDMmkyre1KD0FjfdNdQZ3aYFlVyFnyvvzXcsJ52iSVnV+eyq9ORiqshzChIy6UcDr/SfN7hPVf6qdpZVj9Iptqrf5Bpoac67A3V0BcKkWfK97gjIqIyDLZ27T5m2XUllLvPF2diacU1t+2PvLAMyte0GxDnXt73y+obyoHG1cOt/x/gLVua+12SYKoDQZ/5P+UdurDs8pXQ11SKSXOVjIzOnVuRmK0+Ef/5ECIri/JQDy0A54z73318all/5+/JOYrmQ1j3xQkDuOf00TekUdhbHrb2l9X6xC7iq3HFscxeNF0JtcXy/U7Yad8Ui9BUhyOAbpR1pYaR4/+xqhjbHt1sNciLtT7BWMCi9sDUwxSsgDQFhdP5QrpuKSrrgUSMoAhLcuDCkvYRqzhZWZk/f1oqMNVwLca+B1XzIzQDOuQRdAYgs3LC3U8hwVV7mgrTIiP6bd5wYNv3tleGL3/5xkX1zidXv9BTXgMw9OjOJm6u3ESJXScAmjfEVMlL6mvDY1SDLBZ0GJbmZjuNOZ2dSbFIudic8ojQo40iHuUzNEGy6AN3corVwZ09qJOjn0jtaIfYuluXmFfmlSaBqgUoeDRobc4JqaQKnux0VOKZqcdXc4keN4tnFgpX0nsZr5aF1Mfr+0qj8wodC2P2lpUtsV48iqCoK8ySelJvqVrukFqDFsyAlbrrDr+oO2kmUgW8Mh4DGkTiKvdqX7neVR4ONLRbXIZ63pyWwufO45/jryKhdy1VX82w7B67FlnEXUjquCQzKUYAWO5Y7l0pcBpv3qQqZnr6rlUtdfKyVjroD/FpVUR6aGq9+L8UZr/zLTUxnJeomm3pHnStn4K0pu3ZodaZUEWO1a1n1PP7xjy9kODPpbUDIVRJQm9XOejyxqLpUecj40p2WUfI6H8DoqaVu0FN1PUZT2nZ2Q4NqvGqrgVdBO+KFL8+kOJVpOuuob0tHaiEgDtBiRkLbKvIozHhntgiofekZZ0ElDnQRL8iqXdoOvb5zycu3RlqdLYrjlyZdcK9aFMr9irk4N+3IFscqPrH1ygh9Q//XY3VnC1vcYZ1bA7MpH+8+WhuL3Z9t3t4WmC8e65Sm5iRNiz0aUzXH93o5xPTVhvV4N34mVHMYlKOAVsORq6dWMBQWWk/V2S8NOvq5GWjpYeKqb+uKhNRYjN1l9I4a4r0/WHxPV1NZqu5XUroXv2L0S2Od7LQDqT+KEqtHBmTnd1s684LYMiEghas2LxeSDhZIeqU275b3+BBO/br/U1Uh0LVSqvLaIKWJnPRQznkt6QW9o8GqbufDrlPRDk5d+HbTObm7mqnRaUaCXBLZkfS3DyRHJ5B6AZl7pXYurI/WxAUY/aNjvOlZ3GlLXmnofKfcYm2imrsgpW9oIq05StWiUPyz3Dybnqw766j6sCtV4p2bql1rXFzbWsPy/H0R1Oqi0qMh3oxpi+uQ0rLggnU3G9QtWi1x6hiU41RgrBDT0OHz/v1zu5itLilzGVGaFoXK8mZGZsv5zcai2H0+CmBgE2xr9BxGH6cV8C4ExiOgPn/VaeUOqw1iMqK0sh6fD0u/Ymeomgy24oL19y28ty89byrdoKBjsYtrW4mqovEqzzpPpZV/6TvbJW5b2W37Fr+HwLQJyJhRX1JAjEMvnHZuFn7fzlc1XMvlynCVh4MtSHkXhcyokytu7FGQ7hx7FqSU6XRxyWPEp+/IyNRji/8uGAhBYAwCxWbNy0tdYUF09H+NjxoPtTBq90UObJdxjFIHDMpx6MXvavJkOyLWQKTI5Hozypa2pT0XabXctfxcV7kt09FEU65t4+Sv2xyRGgQgIAIeNxvpHAXF0KDlXbCq2mkZ9W6uqombjOB48sl1HrRnCPRLwIxdudfFC1KavDadIa+KEquFIi1i2STYAghpVzaO/t7kKWBRN5s8Q2xBKvacSD2xWJDqt92Q+mQJ6Jic+kZf5ywnW5rKr2FQDqASyAIEIACBBQQ02ZPrTRwBVpMwLQC1XF3USFKTNu2Gyn3UIsrpZ/pWXYQ5b9Vo8ql865yl18D1po0cBCDgJ6A4C+rXTa7uFmgr1x1eacfnD83DQXopp9+ni02W5/j+XwXpwsPBX+9IDpeAjEk7SjLcXI6VMwzKsfDxMgQgAIEJEIjPXMzwCucESPIJCMw+Ae3uaZEo9mqScabL2BVlWY9Fic3xUCqu/tEu5h9sXYCauzqs8HTKSSutBUtnnHOWs1+zlBACgyWAQTnYqiFjEIAABCICWt186MMHfbEx9QUBCAyQwLyre0d3t8ZnGUcJEjhARGQJAhAYjwAG5Xj8eBsCEIAABCAAAQgMm4B2F79wRd6Z62GXiNxBAAIDIoBBOaDKICsQgAAEIAABCEAAAhCAAASWEgEMyqVUW+QVAhCAAAQgAAEIQAACEIDAgAhgUA6oMsgKBCAAAQhAAAIQgAAEIACBpUQAg3Ip1RZ5hQAEIAABCEAAAhCAAAQgMCACGJQDqgyyAgEIQAACEIAABCAAAQhAYCkRwKBcSrVFXiEAAQhAAAIQgAAEIAABCAyIAAblgCqDrEAAAhCAAAQgAAEIQAACEFhKBDAol1JtkVcIQAACEIAABCAAAQhAAAIDIoBBOaDKICsQgAAEIAABCEAAAhCAAASWEgEMyqVUW+QVAhCAAAQgAAEIQAACEIDAgAhgUA6oMsgKBCAAAQhAAAIQgAAEIACBpUQAg3Ip1RZ5hQAEIAABCEAAAhCAAAQgMCACGJQDqgyyAgEIQAACEIAABCAAAQhAYCkRwKBcSrVFXiEAAQhAAAIQgAAEIAABCAyIAAblgCqDrEAAAhCAAAQgAAEIQAACEFhKBDAol1JtkVcIQAACEIAABCAAAQhAAAIDIoBBOaDKICsQgAAEIAABCEAAAhCAAASWEgEMyqVUW+QVAhCAAAQgAAEIQAACEIDAgAhgUA6oMsgKBCAAAQhAAAIQgAAEIACBpUQAg3Ip1RZ5hQAEIAABCEAAAhCAAAQgMCACGJQDqgyyAgEIQAACEIAABCAAAQhAYCkRwKBcSrVFXneTxHgAACAASURBVCEAAQhAAAIQgAAEIAABCAyIAAblgCqDrEAAAhCAAAQgAAEIQAACEFhKBDAol1JtkVcIQAACEIAABCAAAQhAAAIDIoBBOaDKICsQgAAEIAABCEAAAhCAAASWEgEMyqVUW+QVAhCAAAQgAAEIQAACEIDAgAhgUA6oMsgKBCAAAQhAAAIQgAAEIACBpURgEAblhg0bwsknnzzP7eKLLw6HHHLIIo4333xzWLNmTdiyZUs4/fTTw/r16+dlLI3dd989XHrppWHlypXF7+66664irc2bN4ejjjoqnH322WHFihVLqY7IKwQgAAEIQAACEIAABCAAgUESmLpBed9994V169aFww47LOy55561kMwwlBG5atWq4p299967MBYvueSScO211xbG4o033hhkXOpnD33oQxfI6ed6YkN0kLVCpiAAAQhAAAIQgAAEIAABCCwBAlM3KGUorl27Npx66qnzu4pV3LQ7KZmNGzeG7bbbboERedZZZ4Wdd965MC5jw/NJT3rSgrSvv/76eWNTafBAAAIQgAAEIAABCEAAAhCAwOgEpm5Qxm6sKkadW6qMwU2bNs27rJpxeMEFFxRGou1w2o6ndi/32GOPBUaovnXssceGc845p9F4HR0nb0IAAhCAAAQgAAEIQAACEFg+BKZuUMa7huaiusMOOyxyS43dWnUG0t4799xzwzHHHFPIy2U2Nih32mmnBTuSGJTLp2FTUghAAAIQgAAEIAABCECgfwJTNyjTIta5pU5ih/KOO+4I3/nOd/qnzhcgAAEIQAACEIAABCAAAQj0TOAxj3lMeOxjH9vrVwZpUMaurVZ6zlD22g5IHAIQgAAEIAABCEAAAhCAQDaBqRuUcmW99dZbC5fV2F01vTaEKK/ZdcsLEIAABCAAAQhAAAIQgAAEeiUwdYNSpYvvoYzvl9TPLXqr5LiHste2QOIQgAAEIAABCEAAAhCAAASyCAzCoKzLsQzIm266KRxwwAFZhUIYAhCAAAQgAAEIQAACEIAABPonMGiD8oorrgi6S3LlypX9k+ALEIAABCAAAQhAAAIQgAAEIJBFYNAGZVZJEIYABCAAAQhAAAIQgAAEIACBiRLAoJwobj4GAQhAAAIQgAAEIAABCEBgdghgUM5OXVISCEAAAhCAAAQgAAEIQAACEyWAQTlR3HwMAhCAAAQgAAEIQAACEIDA7BDAoJyduqQkEIAABCAAAQhAAAIQgAAEJkoAg3KiuPkYBCAAAQhAAAIQgAAEIACB2SGAQTk7dUlJIAABCEAAAhCAAAQgAAEITJQABuVEcfMxCEAAAhCAAAQgAAEIQAACs0MAg3J26pKSQAACEIAABCAAAQhAAAIQmCgBDMqJ4uZjEIAABCAAAQhAAAIQgAAEZocABuXs1CUlgQAEIAABCEAAAhCAAAQgMFECGJQTxc3HIAABCEAAAhCAAAQgAAEIzA4BDMrZqUtKAgEIQAACEIAABCAAAQhAYKIEMCgnipuPQQACEIAABCAAAQhAAAIQmB0CGJSzU5eUBAIQgAAEIAABCEAAAhCAwEQJYFBOFDcfgwAEIAABCEAAAhCAAAQgMDsEMChnpy4pCQQgAAEIQAACEIAABCAAgYkSwKCcKG4+BgEIQAACEIAABCAAAQhAYHYIYFDOTl1SEghAAAIQgAAEIAABCEAAAhMlgEE5Udx8DAIQgAAEIAABCEAAAhCAwOwQwKCcnbqkJBCAAAQgAAEIQAACEIAABCZKAINyorj5GAQgAAEIQAACEIAABCAAgdkhgEE5O3VJSSAAAQhAAAIQgAAEIAABCEyUAAblRHHzMQhAAAIQgAAEIAABCEAAArNDAINyduqSkkAAAhCAAAQgAAEIQAACEJgoAQzKieLmYxCAAAQgAAEIQAACEIAABGaHAAbl7NQlJYEABCAAAQhAAAIQgAAEIDBRAhiUE8XNxyAAAQhAAAIQgAAEIAABCMwOAQzK2alLSgIBCEAAAhCAAAQgAAEIQGCiBDAoJ4qbj0EAAhCAAAQgAAEIQAACEJgdAhiUs1OXlAQCEIAABCAAAQhAAAIQgMBECWBQThQ3H4MABCAAAQhAAAIQgAAEIDA7BDAoZ6cuKQkEIAABCEAAAhCAAAQgAIGJEsCgnChuPgYBCEAAAhCAAAQgAAEIQGB2CGBQzk5dUhIIQAACEIAABCAAAQhAAAITJYBBOVHcfAwCEIAABCAAAQhAAAIQgMDsEMCgnJ26pCQQgAAEIAABCEAAAhCAAAQmSgCDcqK4+RgEIAABCEAAAhCAAAQgAIHZIYBBOTt1SUkgAAEIQAACEIAABCAAAQhMlAAG5URx8zEIQAACEIAABCAAAQhAAAKzQwCDcnbqkpJAAAIQgAAEIAABCEAAAhCYKAEMyoni5mMQgAAEIAABCEAAAhCAAARmhwAG5ezUJSWBAAQgAAEIQAACEIAABCAwUQIYlBPFzccgAAEIQAACEIAABCAAAQjMDgEMytmpS0oCAQhAAAIQgAAEIAABCEBgogQwKCeKm49BAAIQgAAEIAABCEAAAhCYHQIYlLNTl5QEAhCAAAQgAAEIQAACEIDARAlgUE4UNx+DAAQgAAEIQAACEIAABCAwOwRm3qC86667wiGHHBI2b94cjjrqqHD22WeHFStWzE4NUhIIQAACEIAABCAAAQhAAAJTIjDTBuV9990X1q1bF/bee+/CqNywYUOBef369VPCzWchAAEIQAACEIAABCAAAQjMDoGZNii1O7l27dpw6qmnhpUrV4brr7++MCovueSSsN12281OLVISCEAAAhCAAAQgAAEIQAACUyAw0wblzTffXBiTGzduLAxI/f/YY48N55xzTmFg8kAAAhCAAAQgAAEIQAACEIDA6ARm2qBMdyQxKEdvKLwJAQhAAAIQgAAEIAABCEAgJTDTBmXuDuWf//mfB/3hgQAEIAABCEAAAhCAAAQgsNQJ/NEf/VHQnz6fmTYoOUPZZ9MhbQhAAAIQgAAEIAABCEBguROYaYOSKK/LvXlTfghAAAIQgAAEIAABCECgTwIzbVAKHPdQ9tl8SBsCEIAABCAAAQhAAAIQWM4EZt6gXM6VS9khAAEIQAACEIAABCAAAQj0SQCDsk+6pA0BCEAAAhCAAAQgAAEIQGCGCWBQzlVu7Bpr9X3UUUeFs88+O6xYsWJBE6iSfeELXxguueSS4r5Le7xykvfKeuVI865wyCGHhM2bN8/XB3VE+xxK35zhMYWiQQACPRPQlWh77bVX8ZXrrrsu7LnnnkExI84666xw9NFHL5iHeGW9cvqmV9YrR5q++pwmz2l+m/bRffvoQ0VhUIZQKOJTTjklHHHEEWHlypWFEbnffvuFO++8M1xzzTVh/fr18+wt0M9hhx1WKHF71Nk2bdo0b4B65fS+V9YrR5r3hXXr1gXqiPZpA9FQ+mbVgpDpkHTBwyvrlatbZKr6PmkuXIyijkKgfW5dkPP2D69cTt+M5ys77rjj/Fi3atWqRQalV9YrZ3MLmy81fZ80yznlLNQRdTk7ddmHIWlpYlDO7Q6ed9554fjjjy92I2Uc3nbbbWH16tWLFLQGiFjWQKarg145G0hIs2QPz3KBIV5ppi1t7Zt17WMp9SPdj3vBBReE0047bZH3Q6rsvbJeOaXvlfXKkaavPuFJm0+9nUbp7+l4oP+feOKJ4aSTTgoXXnjhgh1Kr6xXrkrP1n2fNLeOW0u9jqjL2alLDMo+CVTsEG7YsCHsvPPOYd99911kPHp3Cb1y7Caym8hO6vLaSVWfl3v8TjvttMDLoU7NeWW9cjnfJ03qqG349bYRrxzts1k3pB5VtqAjz6ptt902nHDCCfMur15Zr1y6QymPrrrvk+ZWr7elXkfU5ezUZZs+H+f37FDO0dPq8Zo1a8KWLVuCzk6eeeaZxapfOtmvc03hfB7n86wjcs61/ezqcu9H4yht3oUABJY3Ac1XTj311LBx48Z547HqZ2bIeGRJE54WA8TbFmhzC9vMUupvfWhQDMo+qJImBCAAAQhAAAIQgAAEIACBZUAAg3KESvZGu/LKKQteWa8caXYfFcvL3itHHS3POqJ9EJ2SyJxEJSUiK9FobfrpHRO8cn3MLab57T7Ks9zTHMH0aX0Fg7Lmyg4jl7qyeqNdeeX0Ha+sV440t0btJQpdGe02jQBIW5pO1Da4T4c7OhGd2BZxk75J35yFiKx96Dr6xmz1jVbLcEQBDMo5cN4IfN5oV145fd4r65UjzYWReIlCtzgCIG1pOlHb4D4d7uhEdKJFcWc8YDyIo+Gik9t1MozaGS2lMWZEe7H1NQzKCJEnCp032pVXLl1NImpaea1BGrEOnrMVZcxbn165pdKPZq08S4U7+Vx417J4oGcXRkWlbzLGNM2/lrMOoW/MVt9otQxHFMCgHAHcOBGwiIq1dKNiUe/tUfC8jGxCuxyjD8KovR0t5/ZB2X0RTOlH9KOmqKT0o277Ef1ttvrbCKZP6ysYlK2IEIAABCAAAQhAAAIQgAAEIACBKgIYlBVUUn/xpqbjlfXK6VteWa8caS48P1RXn/Dcek6ANl9NwNtGupajD9OH7Qwg+msxAW9/ox/Rj+hHK2qHd28/8srR35ZGf+vKPMagxKBcQABFgVG1YkX9gMMA0e0AQX+jv9Hf6qcz3v7hlUN/dau/4Lk8edLfZmvcwqDsikCSjgLz6Fm9enVYt668cmHPPffs6Wv9J+vt+F65PgeQQw45JKxfv76Rt/LpkbN8emW7qgnL3+bNmxclmV5BkyPbVf4mkU7alnSgv+rOtaq2VCerNNeuXRt05tICJzTt1Hhkc9LUt7y6wSs3iboY9xtD0Avnndc+ePehF3LSHJdz/L5XL3jluszbpNLy6hCv3LR1TY7+yJWdVJ2M+h10SPu8ZlS2TWOg5j5t85BZ1SF96YV4LGqb1yzHOQg7lFGPVCM88cQTw5lnnhl02Dv9f9p5N2zYEE4++eT5H6cGg/3CKyf5+PJY/d8uwE6/7ZWrUhhV+fTKxYZarKzGTTNlddRRRxWRXutW741pm5zS9cjm1FGObJcDRZPyT9tJjqy3LXnaZ8rGyl9VTzmySkcKXIs8559/fjj99NOLxYe6xyvrlfPqBq9c3C6tDHX6I0e2y7rM6es5sn3omlz94dULo8i11ee09EddHVl+Yx2Soz88esG+4WmfXr3glavqP016qQ9dk6MXcmRz2pJX1lNHOfXZR3/vI010SPtsJUcv5Mh22eb60As5aRpF79zCK+fVC1659trOl8CgjJilKw5NBmWbsWnJeuVssPcYtNNsMPlNbLQ3FFFszZo1YcuWLbVGtVL2yjXJjlNHo5VutLeq2qdWzF7+8peHM844Y34hxCZE8a6grdilsjltySvbx4p0SkwDkJS8dgMt0l8dVa9sk5xXN3jl+mhz3vrJ0TWjtdTpv9WFXkhL0ZSmtz69cn0R9OoQr1xOW8ptn96daY+c5dMrG/P36g8zrKv0klcv1OnueF7Qxdyirn3l1pFnvtJXW+47XXTIYsI5esEr20eb62MOkpPmqPOVSc5B+ug/GJQJVe9KSdN2d5ykV67JCEgPkdd11LbD5n00oK7TTHcTlX6Vu6RXTu+3yY5TR00Dc+pyUrcD5V1trVO8r3vd68Lb3/72BQZljux73vOewsXbduWbJl1e2Ry3zxxZq8u2Hcq43ttkvWl6dYNHro82l6MXcmS77uN9ptfW1+Nve2U9ct769MqZAeTRIV790WT8pTokR38oXa9e8MopTa9e8MrlpJmjP7yyHr1g7dMjm9OWvLI5eiFHts8+33Xanv5u3/TKeuRGraOm8nt1Q45c1SLCcpmD5Ogar17IkfPoBaXnleu672BQjkg0pwO2TQqaXANiI8QrlxbJ6+rilctpsN6GbWWbxhlKb13mTPLSOtA3LrvssnDkkUe2trgm2Sqe11xzTdh5552Ls6Xx45HNaVNe2b5WHL3nYftoS62VlinQZZvz1ktd+7Wsd+Gy79UhXr3g1TXeOo8Z9KFr+jgGYPXj1SFtch69UMe9Std4259XrsnwteMoMRPvLplXL/XRljLVg0scHXJ92GuvveZZ1R0PQodsbU5tusGja7z6w6tDcvWC92xoH3ohJ03PfCVH17iUwpSFMCinXAF9f94GUa0gXXrppYV75N///d8vMmy8cn0N9n1zmHb66WSmKT85stMuV9X3+3DvGmI5l0OeRtELXl3jOavuNQKWU12kRlVa9qWuP1Qerw7xyuWkuRza0iTLiA6ZJO3mb3l1g1duOCVbmJM+9EJOmkPl0ne+MCgTwrb6Ijc5Pfvss09t1FHvarxXLl7Rafu+N5+mGE466aRw4YUXFgal/j766KMXnD3zyhkur+uSV07pejl55bxpdrnSa3yq0qxzvfTK9pHPnDaXI9v1DlT8bWM87or0qGl21Te7bsc59eOVzdELObI5esEr2wdPb5revumVU/2MoxdydE0XAdW845FXLqdvLjVd06Y/vH3TO76ZvvS25VHqqKlMOXohR9arF1R+r6yXUQ57b5pe3eCV60OHjPvtOi+Yrttcjv7IkR2KrmnTITk8uzQyMSgjmqbMdFXIDTfcEH7/939/QdTXGLx31c0rZ51fW+pt38/Jp9KV3/ett95auEUeeuihtREyvXJeFwWvXFx27+5Gm1xOmmmHUr67cE/tsqNWpdVFPnPaUo5s12XP2anyynrl+uibo+iFtjafUz85sl694NU1uXohx8WpjVGOXsipo1F1SE4f7rpPGQuPrmvKp7cteeX6KGdOmqPohbbd9pyye2Vz2qdX1vvtHJ3o1QtWRx59gw7Z2qKnqUNyvl0n21eby+nzXct6dYhXLqe/5fDsutwYlGMalF3u/Hkbgleu68bSZ3pWpj54tqVZNRmsiqpXZ9R5ZbvmlyqjpvTrZHPaUo5s32VtKrtXSXvl+lDm3vYef7utHefUT45s13XZR3p98mzjPo5eyOnDfXIbx43W25a8cn2UMyfNUfTCNA1KT/v09o+cOsqRzeE/LVkvo1F0sqeORp2HTFOH5Hx7qc9BctqlV4d45fqYg+SUxyuLQZmQytnS9qyk5a7Oeb/fJqeG6l3Z98g1NSiF19aF8xs3bmy8wqFNrg+enjSrWOW4jMWyTdwvvvjiBYFzcmRNoaR1NWo+4/psa0u5smKunXB7mqKs5sh2nU/lb5ppetqmMfTKdlUer/6oa5eW76a7NU2mTS/E7a9J1ssoRyd70/TqEI+cVy945WJ+nu/n6pqcfuRtn1694JWzOvfqJW8++yh7Tpre9pnT5rsqOzqk7HneOuqyb3p1g1fOdIg3j7k6pKs2F4+X3r7u1SFeOcuDt0xeuRy9kJOm11j0yGFQeigtURnvdQheuRSDdbCqS+tjWa/cEsXsynYXK3muD01ZSG1JjyJo2lP1M/0uR3bKxVqWn8/RCzmy6aDfpj9iY8AjO6uV5dUhXrmhcvLqBa8cumZ6NZ2jF3Jk0SGj1alXN3jlRstFv2/1oRdy0uy3dMNOHYNy2PXTSe7i1Yp0lyz+gFfOFP/rX//64vXTTjstrFixYlFePXLeVUyvnDKRI9sJYEciOQraK9vVzo4j+y6RNpeW2K0uR9b1cYR6I+DVC8qAR9ajF+LFiJNPPjnU6Zqcvu6V9cr1BrwmYa9e8MrpM14d4pUbl4lXL3jlbDyoOpaQw2ncci339z16wRh5ZNEho7Uob5v3yuXohRzZ0UpXzv28fd0r65UbNc+z9B4G5VxtKiTwunXrwvnnnz9fv1Wr4V4XAa+cDXhNl8lbhpSmR66pgWq3cNOmTYUbhi6yr3uq5KxMdn+bFMQFF1ywyKD0yqWTxq4uoFe6ntXO3Dqqcw1uMtJt0rZmzZpiUpzeFZnyF9M22Zwd3yZZfevYY48N55xzTrjzzjvn7/Sqip7qkc1RvF7ZnMm9V9YrZ3Xj1Q0euT7aXI5eyJGt0g1e/aF3U9kcvZAj6+nrfekab3165er0sUcv5Ogarw5pk/PoBcuXR9fk6IU+Jo7e4x85OsSjF3J0TU5b8srm6IUcWXTIybVBEON5nWdu4a3LSeiQNr0Q52EW5iA5usajQ3L0h1h6dYhXri8jFoMyqixFV91zzz3nWWulTMbX2WefXbkDF1eKd0WnSi5W0Pfee2+t0eiVSxtLvOLXdKbJK2cTOBnft9xyS+sOZZuc5dezMilZr1yubKzgvYF2vPXeRQfuclVWiueUU04JRxxxRNhxxx3n/618posEObI5riE5sjE/vfeBD3yguFd15cqVjWi9snVypqDbdINXri6zOe0olc3RCzmyVf2y7UykR4d49Ue8MOTRIX3ohZw0uxoPutAVdWl4dYhHzqsXvHKx0a9/t7nN5+iPHNkudU2OXsiRrapfdMhiLyl0SLfaxKMX4n7c5F2SoxdyZHP6ulfWK1dFe6nMQbpoKRiUcy6SVTt/6UWmTcC9ynxSBmW8AtK08+eVq+soUhht55pMCbXJpatao+6k1tWTd3fFW5f6TptszmpunWzObo1XNv7WN7/5zXkjUmU666yzFtxTmiOr99PD6007uKPItu0Ix3lok7Xv18nV1UnVJcfj6JC2dtRkrOQYiV7ZHL2QI5tO1j36I54UenWIt69bW+la13jr0yPn1SFNcjl6QSvsbV4opvuszTfpkFz9kaNDRtEf1gY9eqlNf7TpGq/+SHnGR0i88xBPW7KyT2JRKkcv5MiiQxbOcDz1Pq4O8eoPa8ceHZKjF3Jkc/RHjmyOrmnTC+lcVwGEpj0HwaDsgkAHBuW47kixMk2LFO8IeOXiTr158+ZFlEZNsw631ze+Tc6zu6E8eOVyZSXvrUuvrFeRN00ojHuXOzvxJOWmm24Kt912W+GOW7UrnyPbUZdckIzVyUEHHbRg16LqW15Zr5x3QuiVa8rzqC7R09YLOd+vK78nSrT1uTrZPvRCTppWNq8O8cp5dYhHzqtDPHJeveCV60N35Kbp1Qux/m/SSzl6IUc2LZe3LdWNWzl92CvrlcuZr4w7B0GHHN/obdemQzx6wTtfydELObK5fb5rea8O8cp59YJXruvyxumxQznQIC59VvqQ0vauTHrl0sGp7VzmkFh485Kz49ska5NlW2C4+uqra8/X5sh6y+GR62NSMu00PeVGxkegD72Qk6Yvl8OT8uqQNjmvXvDKTZPUtPVCzvenyWnWvp3T372yXrkhslSf32effRYc/0rz2aYXYvmlPgfJqSNvH/bK5Sy25KSZU6YcWQzKHFrILiDQtpplwk1y3k7glcvpgH1VZ7yrYQFu6tyWbEdQEVB1blNnxXbffXfX+cC2Hd+4fDmyXXHxtg+rs3EDTnWVb9KZDIEu2kcfeiEnzcmQqv5KzE9n7y0YRNs511H0wjT0R45e6KItTbMu+fZoBLqo95z+7pX1yo1Wat9bVXlIdcO4+czRCzmyvhK2S3XRPtKv5KTZnsPZksCgHLM+vY3LKzdmdib6urdMXrmJZr7iYzn5rJNND48rcrACuqxatWrR2cRY9jOf+Uy49dZbC5fOuui50+aT+/0ueOZ+c6nJL2dGs1h2b5m6WmSzRRide955551r3daXWr+w/HbBc9YnhF5GOQb6Umkvs1h2b5ma5HICPOlsoM09VO+eHcrl3D689bNUGHWZTwzKngyLcQYxb4P1yuUMJDlpdtkQh5CWyn7wwQcXO4Vy+Wh66jilP9f/ld5JJ50ULrzwwtpgN5dddlnYaaedCjeTtiAMOXXklfXK5bSlPganPvI5zTRzv+1pn7lpenaG+0izj/YxbT3i5dQm51lUitN497vfHfbbb78i6nGb/sjpw235jHl7Zb1yS6UulxJPL3uv3LTLPu020sf3vezbFqVygsTJU+qaa64pFrQ9BqU3j8u9fXg5eeX64tlVO8agHMGg9Lo0jurO6G1cXrmuGmH8vTYXK8mm9/F4IjR6y+SVayp7VR6tOVS5jVm961ymdgMUmSt1T413He1KC00OdfXMtttuG0444YQF939KeSutPfbYI1x11VXFXahtk8kuyt7HgkcfPPvI57TTrOJU1d5yeVq5aB/nheOPbw4+0ZVOVDqmF6Tf1Mff+ta3LtILqpO1a9cGBRRqu+rG6lE7B7bIVDXgW/vQIpR0iMm26Y8uy96HQdkXz9xJ01D7kdWfd3z18Jy2Tsz5vrc8o/S5nL6RI9vWlrqeU+bsUBp7m69Khx1wwAGNZyjbytOHXvCm6WVpulsRvtuOHHnH7Jx27C3PJNLM1Y118hiUmSS9Lo257oxeA8yrTOOJTpMBFMvp301n/mIl0uRilRpVMqa0en7nnXfOr4LVYfcqKq9cm9L3unuk9XnttdcWRmIcLt9CvVedFag7P1B1EW3OGajM5tu7eB88e8/0BD+QO9B7eI46cWoqdh9p6nue8kgup79Nc2COdwMV1KpOL4jnW97ylnD77beHXXfdtTVacU6TjBe6jj766GzDNedbfcv2wXPUhRmV1bNb0zeTNP2c8dXLM2dybWNqatDWLcJ6JuzeNHPKM2qf62pu4dVLk5xTts0tLPLou971rkaDsq82P25/87KsGmPqjhzljtl9sVkK6WJQztWS16BLlY3+X+XSGMu1uTN6B4gcZeqdkOV0wLhMTS5WKSNNeHQtxerVqxedIxxCJ/G4e8RluvHGG+ev2fC4lzWV0bua5m2f8QJB045JXxMIS7fNfaYPnnGaXe6gexZxvAZY3WSlqR21tc+ciZN3ct1HmtYP2sqTLgJ12d+61jfedpzK7bXXXqGLCNRe/RHrhT4WGLvqb33x9O7apkaStZdRPVZi7vp3F0HacsZXL8+cBXDvBLuPNL3lqdIhXfW5PnWIFqW7mFPm5NGjQ7zjW853vWNRPG5YHdZ5iHnn52n7aJqj547ZXc4Xcnmam3ObPs5Jw2fuDwAAHjhJREFUN0cWgzJZDZc7UtOOWo5Lo9ed0TtAjKNM7Z7BdOKa2wE14La5WKUDjnHYd999Q5Vf/7Q6YNxR2tw9vAZ6jpL0GvPeBQdbddPusXYqmnZM+hjsp80zbstd7aB7F3G8Bph3MpYq8ab2mWuseCfX1ldl0LVNxjxp9tE++piw22TDswNTNR7o/ZRH1aQkvUpju+22KxB5dYhXf5heOOWUU8IRRxwRFACsbic1J82++pvlM3YNHoentbs2F2LJdb2DnsPTq5NzxtdR2mfbArh3gh3LdZWmtzypwWDeQ3V9zjtp7mPRsq85pWdxxNs+veNbjv7qu791deQoZ8zuer6Qw9Orj71tfRQ5DMq5ATw2dNp21LwujdYQdRWEPVUrnd4BIkeZeg2gHGVWtVJU52JlrhNbtmwJ2ikzH3VFPJVBas80O2DaYdrcPTxnKKsmk3Ud02vMexcc0kG0aWenj8F+SDy72kH3LuLkGHVVBkObK5K1qzVr1oTUHSnHWPFOrvtIs4/24Z0QVRlVXbk4peNB1Wp+3SS8Tjd4DHSv/hhVLzTtlqRpdtXfrJ3rrOnGjRuL8+Zd8MyZHHW5gz5qHbUZYN7x1ctTct4F8JwJdh9pevpbnUFZ1Q68Czhpml0tWlbVUd3PvHNK7zzE2z5zxjfvt+P5ZJceTd75uY0JilvRNkf3jtl9zBe8PONv5wZpy9GPTbIYlHM7lHa9g4ydth21ruDH6XgHCK8yVdo5BlA8gNcpM1OonpV7L6NpdkBvHkeR86yGe41574JDOmluWuHvawLhVby5TD087dtd7qB7F3FGMcByGdTJ5xornu/2kWbf+iPHAOrSxcnDcxSZtjbv1R+pXvDuULat8PfR3/poI/FY2HYMIJ7k6uxfXYCSvhZsvQbYKO2p7Z0cY8Wr5/tI0/vttvKm868LLrggnHbaacF2M6ve907acxaBc/KZK9uVDhllfGv7dlyWrjzEpq0/+pwvtPH06uPcNpQjj0E5R8tr0OXA9fim56Q3bVnvymTOit80O2Auzz7q07ualtM+vYsOXQ/23vZRp/StPjy7dU115wlS0jXPvgywPtpcbrvvSr6P9pFjVKkcngl7Tj5z2PRRl179ERtVbWcoc9JM0+3CYyVe3E0NPB1HsYUDj0ufGdOeYwBpXXbpseJdsPXq5Byjqo92l9Puu5TN6Zs58xDlsW3CHo9bXS5a5vDpoy49/b2v8S016qs8cGId0HaGso/24fWis3x65l998vTMf3LaXI4sBuUcLW9H9SqpHFesnArz5rOPNOs6Qdzh7ByQx2Vr2h3QW5c2KbGzPTvuuGNxvYfcd1etWjW4QEPeNtL1pCSnfYipt43k5NPb7r2MvOnFE2v9uy74Rl9tLoeRt+xdp9lX+/BMiKweu56we+uzr/Egp31669PbPuIJ9ubNm+ezMs6CUE4bydEf8XngungCOSy9/b2PNHMmzTntzts+csredZo57SNnjBm1nrQ4M+4iylLRIV3X5bT1h7d9xG2uywBxOXrW2z77SNP7bclhUCZBeTzGgmcgSxWf/l93wb23wnIGhz7SzBnI9H3Pil8fSiUe8NpcnDx1aXmMz9l2UZ/eOsqR87aRnLrsI00rU1sbyclnHwNzH2l23eZyGPVRl32k6W0f09Yfo0xK2lxzc/q7V9bbRrx1qe960/T2oZw0c9pHjhdMzq6nZ4Ext+zeNL2X1nvnId66tDry5HPaaea0kRxjydvncib3njHBW5fe/OXITbsuvf0oJ5/e9uHVH3VjkX0nXmjL0bM5Zff0y5x6z5XFoKwIyuMxFjwT4TRanZRG3QX3norrQ6Hkptm14vUqAG+nsgEvx8WprS7TQbTtbJGnLvuS8dZnzkqvN80+Jvc5+exrct/HYN9lm8th5K3LPtLso3149UfuYJ+jP5R2W31WTUrGHQ9ydIi3Pr3tw3h6DRtPH7LydD3GmF5oC/Tj1R9VZW+aM3jL7mWf0+a97c7bPnLK3keaS0mH5E7uh6xD+qjLnDRz+2aXcT5y9Ic3n96+bjrRo0Ny08wZP7yyGJQV14ZYoxjH+KtqhHU/81aWd3DwpjcEQylHqXg6VTrgdemikONal1MHXcp620gfk5Iuy2Fp5eTT3uljYO4jTQ8vT5vLYTRr7SNHf4wy2M+K/vC2EW/7sLHDc97R2y89/WESMm19fZRxs+s0c4xudEhzq+lbh3TpkeCpyz76iFd/5PSNnDRnTYfk6Flv2UdJs+u2gkE5R3RaHTW3QvvIZx9pesuVq1RGHZi9k0lvvocs563PriclfTHJyac3D15G3vTqFouqvpOTplc2h5G37H2k6S2PVy5XfyjdNh2S4+LkzecQ5Lz16W0fKpM3zSGUv+s85HDyfruPNL3fzqlLbz77SNNbHq/cpHTIJD0SvGXPkeujLnPSzMnrUpD19qGcsvSRZs73MShzaCHbC4E+lErasfSNtWvXBrk9xddp9FIgEoUABCZGAP0xMdR8CAIzSWASOkTgJrXAOJOVRKEGTwCDcvBVRAYhAAEIQAACEIAABCAAAQgMkwAG5TDrhVxBAAIQgAAEIAABCEAAAhAYPAEMysFXERmEAAQgAAEIQAACEIAABCAwTAIYlMOsF3IFAQhAAAIQgAAEIAABCEBg8AQwKAdfRWQQAhCAAAQgAAEIQAACEIDAMAlgUA6zXsgVBCAAAQhAAAIQgAAEIACBwRPAoBx8FZFBCEAAAhCAAAQgAAEIQAACwySAQTnMeiFXEIAABCAAAQhAAAIQgAAEBk8Ag3LwVUQGIQABCEAAAhCAAAQgAAEIDJMABuUw64VcQQACEIAABCAAAQhAAAIQGDwBDMrBVxEZhAAEIAABCEAAAhCAAAQgMEwCGJTDrBdyBQEIQAACEIAABCAAAQhAYPAEMCgHX0VkEAIQgAAEIAABCEAAAhCAwDAJYFAOs17IFQQgAAEIQAACEIAABCAAgcETwKAcfBWRQQhAAAIQgAAEIAABCEAAAsMkgEE5zHohVxCAAAQgAAEIQAACEIAABAZPAINy8FVEBiEAAQhAAAIQgAAEIAABCAyTAAblMOuFXEEAAhCAAAQgAAEIQAACEBg8AQzKwVcRGYQABCAAAQhAAAIQgAAEIDBMAhiUw6wXcgUBCEAAAiMQuPnmm8Opp54aNm7cGLbbbrsihQ0bNoTrr78+XHLJJQt+pt+tX78++ytV38hJRPnZeeedwyGHHJLzWlEOz3sqq2Tj8lZ9yJteViYRhgAEIACBZUcAg3LZVTkFhgAEIDC7BO66666wdu3awqhcuXJluO+++8Ipp5wStmzZEk4++eSw5557Fj9bt25dOOyww4r/5z4YlLnEkIcABCAAgVkmgEE5y7VL2SAAAQgsQwLxzpuMvwsuuCDssssu4Xvf+16xIymj88QTTwxnnnlmsWMpeRmbei6++OL5nUMzPM8///zid9ddd11hgKYGpd7/9re/Hc4+++ywYsWKeeLaKdxrr72K/7/whS8sdgyvvvrqcOihh85/a/Xq1YVxa9846qijinT06Oc/+MEPwqWXXlrk7/TTT1+UR/uY8rRmzZrCcJac7cg+9KEPrUz/sssuW5AP7ZbWcViGTYgiQwACEIBABgEMygxYiEIAAhCAwPAJyJi65pprCuPR/n3wwQcXhuVpp50WbrzxxrBp06bCcJNhde211xb//uY3v1kYZe9617sKw1EGlh5L59WvfnVh3Okxt9rzzjuv0g013SmVManHDDdzXY2/oXf0e31v1apVhSG4ww47zLvl1rmo2nvacbX0zaBU/qwMcfpWPsuH8lfHYfg1Tg4hAAEIQGCaBDAop0mfb0MAAhCAQOcE4h1EGVT77LNPYaDJ9fWII44In/nMZ4pv2u7g3nvvPb8raUbbvvvuO2/cpW6y22+/fWFQPvOZzwz33HNP5TnM1KCMC1lnGMauuGZQVuUtPXuZ7pjWueSmrr6WjyYOuec8O69MEoQABCAAgcETwKAcfBWRQQhAAAIQyCFg5yZ/7/d+L1x55ZXh6KOPnndtlXGp3UszMmN3U/uGXEb1joypzZs3L/i0XGL32GOPYifz8MMPL9xfzXU2zWPshmqurHKJTV1yzVXV3pdrrRmU8TnPOkM0DcITG5R33nnnvCtsnH68Q5m63cYcRglalFNXyEIAAhCAwNIngEG59OuQEkAAAhCAQEJALpz/9m//Fm655ZbCzVWGnAyvL3/5y8VZShmMdr6wKjhP0w5jbLDpTOStt97aGi1W+TG5up3Bqh1Kj0FZt0N51llnFcar7XK27VCOGqSIxgcBCEAAAsubAAbl8q5/Sg8BCEBgJgnIeDz33HPD/vvvP+/OagF6fvmXfzkceeSRRbnjs4P33ntvIRufRZSMdulst1HnK83lVVeT6ImjyhrM1MirOkOZuppaEJ/cHUozFM1wtGtSdGY0Nijj9JvOUKYcZrKBUCgIQAACEOiMAAZlZyhJCAIQgAAEhkIgDUCjfKWGl+U1jm4qd1dz80yjvFoE2NRYlKFmQX7iKK8yIi2ia+zyaj9XejvttNN8JFiL4qpAOWZsxruG8XtV5yjNdfbtb3/7vCvuTTfdVJm+3k/Tq+MwlDolHxCAAAQgMEwCGJTDrBdyBQEIQAACEIAABCAAAQhAYPAEMCgHX0VkEAIQgAAEIAABCEAAAhCAwDAJYFAOs17IFQQgAAEIQAACEIAABCAAgcETwKAcfBWRQQhAAAIQgAAEIAABCEAAAsMkgEE5zHohVxCAAAQgAAEIQAACEIAABAZPAINy8FVEBiEAAQhAAAIQgAAEIAABCAyTAAblMOuFXEEAAhCAAAQgAAEIQAACEBg8AQzKwVcRGYQABCAAAQhAAAIQgAAEIDBMAhiUw6wXcgUBCEAAAhCAAAQgAAEIQGDwBDAoB19FZBACEIAABCAAAQhAAAIQgMAwCWBQDrNeyBUEIAABCEAAAhCAAAQgAIHBE8CgHHwVkUEIQAACEIAABCAAAQhAAALDJIBBOcx6IVcQgAAEIAABCEAAAhCAAAQGTwCDcvBVRAYhAAEIQAACEIAABCAAAQgMkwAG5TDrhVxBAAIQgAAEIAABCEAAAhAYPAEMysFXERmEAAQgAAEIQAACEIAABCAwTAIYlMOsF3IFAQhAAAIQgAAEIAABCEBg8AQwKAdfRWQQAhCAAAQgAAEIQAACEIDAMAlgUA6zXsgVBCAAAQhAAAIQgAAEIACBwRPAoBx8FZFBCEAAAhCAAAQgAAEIQAACwySAQTnMeiFXEyDw6U9/OrzjHe8IGzduDI94xCOKL/7kJz8Jp556avFv/b3NNtsU/7777rvD2rVrw2tf+9rwjGc8Y+Tcfe1rXwvr168PGzZsCE984hMXpNP0u9wPqlx6lN9xn8suuyx885vfLNLqisO4eerifavrTZs2LUruec973oJ20cX3+kxDbfkDH/jAgjbb5/dGSTtuR6O8P6l3xPKlL31p720i7u+PfOQjXfrF2uxBBx1U6KE++2Mdh8MOO2xq7axLHdlHe0rrJ/5G1XjTRx48aTbpvnPPPTesXr3ak4xLJh6LpANuuOGG1vajdn3iiSeG4447rhgnve+5MpQIKe1jjjlm0auvf/3rOxk/R82Th9MoafMOBPoigEHZF1nSHTyBdNBShu1n999/fzj++OPnjb6uJjIYlMNpFk2Tv+Hk0pcTDEofJ49UHUtNPGW0xwtQnvTqZEbRKZNss1Uc7PuPfvSjpzLZHoXZOHWU++5SMyhtYcLKaQsU+nlXRuUoi5tVY3NuXXjlqxa6+uDgzY/k+jSgc/KBLARyCGBQ5tBCdqYI2OD/zGc+c37w1CTq+uuvDzvuuGNRVhtUUwUfr2ruuuuu4d3vfve88Zmu/sYr+umEyHYBtCq8++67z+9eXnnllcX3bYexKq9xZSjdV77yleErX/lK0O7a4x73uBBP+myA/PjHP168lq6+atB/61vfOp+k/T4up8qh/GjVWLsjJp/u5jWxGVID8k7O452atK7Fbfvttw8XXXRRUTS1gx122KFYgbedz3RHJ64rvRPvCKS7QjHbujqM3xnyzqpnhzJuO1aWFStWFDzjfpr2R7F5y1veEk444YRg8lX8xf79739/UVd/9md/tqgf6Od1BmU8yZVcVTpp/X3wgx9c4NEQ97NXvepVRX+Vt0K6Q1lV1+rfcbtSu3n+85+/YGcz1T1xP1fZ3/a2t4WnPe1p814YTbuNTYa1eSyIQ5rXuD1XGYDpjpUY3HPPPfP9Jd0hq2OWengMQbfkGJSmO770pS8VZY91i7W1Aw44IJx11llFO0nrqkmnq3/cddddQfpef9J22JTPuJ+Oq9/SsSjtt1W60Nq0jVXK++23375gZ7OpzekbbW0qbit1ekll1zzA5gBt40A8XqfeB9ptfc5znlPoJz2pno7Lo3bw3Oc+t+gTsZfUENo3eYBAEwEMStrHsiaQDiYaRPbcc8+CSexCGA8u6aAYuzJVTX7jCVQ80Pzrv/5r+NM//dN5YzT9XeyOa5PBM888c9491yrOBuU3vvGNxeTVBj6bTKZucalxqu9897vfnR+87H2bhFS5vMpgjV2DzXhN3bqG5OaVNnSPQan8x3WU/l/s9DPbtaoy/OP6T+si/r/yF3/Lfqc6NWPCjKr0O7OwQ5nuAMb//9jHPjbvdm1l1yTTuNtCUMpJTNP+JxkZc3U7MF6DMk0nbeupMRX3M+VL/eezn/1s0f9jg/LJT37yAgM6ruv99tuv+F2Vy6u9Z30x3U00PfHiF794gft63W5U3Q6lDJyXvexlxQJaupOT/t9jUMrd0HRNVf8y3ZQymwWDUotyVWW39qAyWxuP2899991XuZBg+kF9Rwsm8UJnrP9yDMoc/dY2FsVjZ1qGWBfusssutS6v9p6127TN2aJUXZtKx4G6HUpboNJxGM840GRQ6rhM3ZhZ1WekW57+9KdjUC7r2enSKzwG5dKrs2Wb4zVr1oS//uu/dpf/0ksvDQcffHCjfGyoyRi0yZIGdDvDYTtOGsDSgc4SN4NTg0Z6li3d2dAZysMPP7z4lhmBSqfpTFXT7k6Ve0y6CxDvKNi3tFtRZaCmRk/bGcr4+1/84hcXnUt1V1iT4I++G8JJj/Unte2jQzjjjkb5unNEtlNg9R7vjKUGSurOVTUJj+t/y5YtrjNEcbvSv6sMpbhwnRqUFx8ewg3RudJDLwrhmYctZOmRSeg3teGqs4CxIaXde2uvSlaTPT1mWNUtBEmmqv9VnWG27NaxjCf03/72txecha6boFuZ1d/TM9h1/d3aWJVrbdMZyqr34m/o9+n57SZ3xHS3Na7OeLEpPesVG9ZaNGv6ZtVOs3GSrm1iNrZB+doHh/DT/9parHf8Rwg/86CFrdYjE72Ru0MZGyFxe093ntPxQXqkSadrAabpDF5dPlODsAv9VneG8qqrrqrNY9MZyqr34jaXlr3tnHHdGcpxxoG289FtYyYur/6hHsnhEMCgHE5dkJMWAn0YlFVubDo7qWA8NkmVcWmTWU2QzLU0za5ctfRUHfC3wcmMA3NNjSeNVTsa5nJjeakKCFQ1KUzdlmJ3Vst3k6uqZJp2KOPgRPHgp/dit7zU1WrkRt6jQZmeI7I81k1EUrbxpLBtcpK6MlfxSN3AbKc5nuCn7m9L3aCsOxtnCzWaYNsCj/pg7Jau39lugiaTbf2vLihWbFC2BeVJ85u64MX1qvrbf//9FxlWse6JdyhT9744rSaDsuq9NmO6zaCsCvQUG9baAYvbvxk+sb4c1aAUk/Td1NAYWZ8UmZ6+QRm7VCpLVh9agIiD0uh3sT5S+2/S6V6DsiogWexynLaPUfRbrC/jsaKq7cS6ty4oT1ubG8WgTI3zeHe/ajFI+WwaB3IMyjoDeehB1sbqe7w8kwQwKGeyWmezUH0YlDaIy81VEzI98ZkJDdz6nSn3dGciJd22shivACvteDJWdb5S333Na14T3vnOdxbnLywabfxdj0GZTvri922SYAamfhfvDOTsUFpUXOOqSU967nCk1rmEDMqmnYGmCXxsSJohXiUfy8XGZmcTEM/uo0cmqeimHco2g1J90oxLS1a7ljrHeOCBB4ZPfvKT4cgjj2wNZlH3nTirHuO8zqCsiwJd9d2lalDGZalaIIm9PsbZocSg3BrltMqgbNPpo+xQprq5yqDM1W9L0aAUB9v1POOMM8JJJ520KMI7BuVIIzkvzTABDMoZrtxZK1pfBqUGjs2bNxeH4OPdKk2MLPCGjCJNatvcZ9rODKYuaNrtNLfXqkmqHea/8847a6Mqelxe6yYBVa5P47i8xgal2l9bMCF3G52CQVmX93iSVeUSFp99zVlwqDK42naQ7Fu33HJLd9eGeIxFj0yGQdnm8qq+Z/1UyeoMnwwO7UzK9fGpT33q/PnhJv59GZRt7byqfEvB5bVqkSI2GKt2wpazy6stpKU7j/p5qqfTvp3r8tpk2LUtbHrOj1tZYsO1bXzLGYuG5PKa7lCaQan2/4Y3vCG8+c1vXhAULGWT1mXODmXVMZG2+nOPmwhCYIIEMCgnCJtPDZOAlL/OMz7gAQ9YcKbQBl0LnGFndqTs4+sD4sliGhgjXumUe2u6Yh+nVbeaHwduqCKYTlbrgvLEwTdswEoHy/hc4Sgur+ng6JnAT6tVeCZVucEY0kAoaf3r//HubzyJ1O/iSaLtHGsXsi3YjGdXbVqc7btNO5Q24Y77VdrPbGf2UY96VBGoxAJgxcF52vhX9bGUi4dlVbtO20pqZFa5hnuC8sSTV2sHowblyT1DWefyakZGW1CeuoAjFhio6Qyl3PubmI19hrKnDpG2A30m5WB1+uEPf3g+cE5srJmesEAudgSjjntqsDYZa5L16L4qg7Ktf6X6LR2L4vpsCiwUu7in91B6gvLEerRtEbhKL1UFPWsKzpbqKhmYVrdVd8xWtWs7q296jqA8PXVQku2NAAZlb2hJeKkQqBok40lw1d1zGjDiMyzxWcH0PFV8VjGdiMbfrjpn1bYibPmM3SB1vu5hD3tY8ceuHUnP5aVXmcTnQrUrqwmJRYuMJ/JV7j9VK+91bIbUJryTqvjsYtW1ITbJs7I11b9k6s5IpkGCZEhqp8PaX3p+N65D++b3v//92siO02Zfd/4qvtoilknP+Fb106qV/Jz+V8VkVIPSJvXxGc6mKzC0u6p+5rk2JK7reKEhPd9V1YZiHZBrUFadJW27viItc3r2d7fddgvmcdFmUJpRY/okZjZUg7Kqj+tnVVfIKIKtFkR0RUZ6bYgWnuLrmdquH0rbSB8ur7FxbNd6pP20aSxK67tOF8b1brEJqoxEy0Pc5jxtKu73Hr0k+aZxIO13733ve8MVV1xRXLHVZlBqsSDWWeKpP2LDtSHTHrX4fg4BDMocWshCYMIENIjprKVNCif8eT4HAQhAAAI9EGhyZ2/bVeshOyQJAQhAYCwCGJRj4eNlCPRLoCm6a79fJnUIQAACEOiLAAZlX2RJFwIQmAYBDMppUOebEGghYK5AdtYIYBCAAAQgMDsEMChnpy4pCQQgEAIGJa0AAhCAAAQgAAEIQAACEIAABEYigEE5EjZeggAEIAABCEAAAhCAAAQgAAEMStoABCAAAQhAAAIQgAAEIAABCIxEAINyJGy8BAEIQAACEIAABCAAAQhAAAIYlLQBCEAAAhCAAAQgAAEIQAACEBiJAAblSNh4CQIQgAAEIAABCEAAAhCAAAQwKGkDEIAABCAAAQhAAAIQgAAEIDASAQzKkbDxEgQgAAEIQAACEIAABCAAAQhgUNIGIAABCEAAAhCAAAQgAAEIQGAkAhiUI2HjJQhAAAIQgAAEIAABCEAAAhDAoKQNQAACEIAABCAAAQhAAAIQgMBIBDAoR8LGSxCAAAQgAAEIQAACEIAABCCAQUkbgAAEIAABCEAAAhCAAAQgAIGRCGBQjoSNlyAAAQhAAAIQgAAEIAABCEAAg5I2AAEIQAACEIAABCAAAQhAAAIjEcCgHAkbL0EAAhCAAAQgAAEIQAACEIAABiVtAAIQgAAEIAABCEAAAhCAAARGIoBBORI2XoIABCAAAQhAAAIQgAAEIAABDEraAAQgAAEIQAACEIAABCAAAQiMRACDciRsvAQBCEAAAhCAAAQgAAEIQAACGJS0AQhAAAIQgAAEIAABCEAAAhAYiQAG5UjYeAkCEIAABCAAAQhAAAIQgAAEMChpAxCAAAQgAAEIQAACEIAABCAwEgEMypGw8RIEIAABCEAAAhCAAAQgAAEIYFDSBiAAAQhAAAIQgAAEIAABCEBgJAL/P5xH5GMStgrc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5141B-957A-474F-A4DA-D6168114E1E6}"/>
              </a:ext>
            </a:extLst>
          </p:cNvPr>
          <p:cNvSpPr txBox="1"/>
          <p:nvPr/>
        </p:nvSpPr>
        <p:spPr>
          <a:xfrm>
            <a:off x="342043" y="5402343"/>
            <a:ext cx="5582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Excess COVID deaths March-July 2022 (5</a:t>
            </a:r>
            <a:r>
              <a:rPr lang="en-US" baseline="30000" dirty="0"/>
              <a:t>th</a:t>
            </a:r>
            <a:r>
              <a:rPr lang="en-US" dirty="0"/>
              <a:t> wave) = 26 562</a:t>
            </a:r>
          </a:p>
          <a:p>
            <a:r>
              <a:rPr lang="en-US" dirty="0"/>
              <a:t>Annual influenza associated deaths </a:t>
            </a:r>
            <a:r>
              <a:rPr lang="en-ZA" dirty="0"/>
              <a:t>11 536 (6390–20 305)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93564-477C-48D4-85C7-8B90EEDCA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885819"/>
            <a:ext cx="6042094" cy="2469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59DF7-CE9E-4BD2-8EB1-45F486BEA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840" y="1620594"/>
            <a:ext cx="4988471" cy="3022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D1D6A-A4E6-42F0-A465-A2B185CF90CC}"/>
              </a:ext>
            </a:extLst>
          </p:cNvPr>
          <p:cNvSpPr txBox="1"/>
          <p:nvPr/>
        </p:nvSpPr>
        <p:spPr>
          <a:xfrm>
            <a:off x="7033081" y="4988237"/>
            <a:ext cx="4388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Reported deaths 32% of excess deaths</a:t>
            </a:r>
          </a:p>
          <a:p>
            <a:r>
              <a:rPr lang="en-US" dirty="0"/>
              <a:t>Provincial range 11% (rural) to 68% (W Cape)</a:t>
            </a:r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E2272-CFF2-4C3E-9488-0246758F176A}"/>
              </a:ext>
            </a:extLst>
          </p:cNvPr>
          <p:cNvSpPr txBox="1"/>
          <p:nvPr/>
        </p:nvSpPr>
        <p:spPr>
          <a:xfrm>
            <a:off x="307975" y="4988237"/>
            <a:ext cx="6254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>
                <a:solidFill>
                  <a:prstClr val="black"/>
                </a:solidFill>
              </a:rPr>
              <a:t>Weekly excess deaths, South Africa, 29 December - 14 June 2022</a:t>
            </a:r>
            <a:endParaRPr lang="en-ZA" dirty="0">
              <a:solidFill>
                <a:schemeClr val="bg1">
                  <a:lumMod val="50000"/>
                </a:schemeClr>
              </a:solidFill>
            </a:endParaRPr>
          </a:p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C5990-F5F8-4988-86B1-8B7BBCE7D801}"/>
              </a:ext>
            </a:extLst>
          </p:cNvPr>
          <p:cNvSpPr txBox="1"/>
          <p:nvPr/>
        </p:nvSpPr>
        <p:spPr>
          <a:xfrm>
            <a:off x="156158" y="947091"/>
            <a:ext cx="1007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Africa reported excess deaths 172/100,000 population (vs USA (319), India (38)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88179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6337-BEA3-437F-B730-4D2AECAE0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VACCINE PERFORMANCE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CFFD7-EB50-4F8D-BDE9-4EF5610D3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821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8" y="1347003"/>
            <a:ext cx="8229600" cy="546320"/>
          </a:xfrm>
        </p:spPr>
        <p:txBody>
          <a:bodyPr>
            <a:noAutofit/>
          </a:bodyPr>
          <a:lstStyle/>
          <a:p>
            <a:r>
              <a:rPr lang="en-US" sz="2400" dirty="0"/>
              <a:t>Estimated VE against SARS-CoV-2 infections and hospitalization</a:t>
            </a: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2056688" y="5465988"/>
            <a:ext cx="75562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/>
              <a:t>*p &lt; 0.05, **p &lt; 0.01, ***p &lt; 0.001</a:t>
            </a:r>
            <a:endParaRPr lang="en-US" sz="1200" dirty="0"/>
          </a:p>
          <a:p>
            <a:r>
              <a:rPr lang="en-US" sz="1200" dirty="0"/>
              <a:t># Adjusted for age, sex, race, week of admission, HIV status and province</a:t>
            </a:r>
          </a:p>
          <a:p>
            <a:r>
              <a:rPr lang="en-US" sz="1200" dirty="0"/>
              <a:t>&amp; Adjusted for age, sex, race, HIV status and province</a:t>
            </a:r>
          </a:p>
          <a:p>
            <a:endParaRPr lang="en-US" sz="1200" dirty="0"/>
          </a:p>
          <a:p>
            <a:r>
              <a:rPr lang="en-US" sz="1200" u="sng" dirty="0"/>
              <a:t>1 April to 31 Oct 2021 </a:t>
            </a:r>
            <a:r>
              <a:rPr lang="en-US" sz="1200" dirty="0"/>
              <a:t>period includes the </a:t>
            </a:r>
            <a:r>
              <a:rPr lang="en-US" sz="1200" b="1" dirty="0"/>
              <a:t>Beta</a:t>
            </a:r>
            <a:r>
              <a:rPr lang="en-US" sz="1200" dirty="0"/>
              <a:t> and </a:t>
            </a:r>
            <a:r>
              <a:rPr lang="en-US" sz="1200" b="1" dirty="0"/>
              <a:t>Delta</a:t>
            </a:r>
            <a:r>
              <a:rPr lang="en-US" sz="1200" dirty="0"/>
              <a:t> variants</a:t>
            </a:r>
          </a:p>
          <a:p>
            <a:r>
              <a:rPr lang="en-US" sz="1200" u="sng" dirty="0"/>
              <a:t>1 Nov 2021 to 28 Feb 2022 </a:t>
            </a:r>
            <a:r>
              <a:rPr lang="en-US" sz="1200" dirty="0"/>
              <a:t>period includes the </a:t>
            </a:r>
            <a:r>
              <a:rPr lang="en-US" sz="1200" b="1" dirty="0"/>
              <a:t>Omicron</a:t>
            </a:r>
            <a:r>
              <a:rPr lang="en-US" sz="1200" dirty="0"/>
              <a:t> variant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759062"/>
              </p:ext>
            </p:extLst>
          </p:nvPr>
        </p:nvGraphicFramePr>
        <p:xfrm>
          <a:off x="1676398" y="1893323"/>
          <a:ext cx="8839199" cy="3364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3444">
                  <a:extLst>
                    <a:ext uri="{9D8B030D-6E8A-4147-A177-3AD203B41FA5}">
                      <a16:colId xmlns:a16="http://schemas.microsoft.com/office/drawing/2014/main" val="219318744"/>
                    </a:ext>
                  </a:extLst>
                </a:gridCol>
                <a:gridCol w="1592246">
                  <a:extLst>
                    <a:ext uri="{9D8B030D-6E8A-4147-A177-3AD203B41FA5}">
                      <a16:colId xmlns:a16="http://schemas.microsoft.com/office/drawing/2014/main" val="4175043404"/>
                    </a:ext>
                  </a:extLst>
                </a:gridCol>
                <a:gridCol w="1799225">
                  <a:extLst>
                    <a:ext uri="{9D8B030D-6E8A-4147-A177-3AD203B41FA5}">
                      <a16:colId xmlns:a16="http://schemas.microsoft.com/office/drawing/2014/main" val="3900718574"/>
                    </a:ext>
                  </a:extLst>
                </a:gridCol>
                <a:gridCol w="1553015">
                  <a:extLst>
                    <a:ext uri="{9D8B030D-6E8A-4147-A177-3AD203B41FA5}">
                      <a16:colId xmlns:a16="http://schemas.microsoft.com/office/drawing/2014/main" val="3949932401"/>
                    </a:ext>
                  </a:extLst>
                </a:gridCol>
                <a:gridCol w="1941269">
                  <a:extLst>
                    <a:ext uri="{9D8B030D-6E8A-4147-A177-3AD203B41FA5}">
                      <a16:colId xmlns:a16="http://schemas.microsoft.com/office/drawing/2014/main" val="697058448"/>
                    </a:ext>
                  </a:extLst>
                </a:gridCol>
              </a:tblGrid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Pfizer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effectLst/>
                        </a:rPr>
                        <a:t>Johnson &amp; Johnson</a:t>
                      </a:r>
                      <a:endParaRPr lang="en-GB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81405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</a:rPr>
                        <a:t>Entire period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Crude OR (95% CI)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Adjusted OR (95% CI)</a:t>
                      </a:r>
                      <a:r>
                        <a:rPr lang="en-US" sz="1200" b="1" kern="1200" baseline="30000" dirty="0">
                          <a:effectLst/>
                        </a:rPr>
                        <a:t>#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Crude OR (95% CI)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</a:rPr>
                        <a:t>Adjusted OR (95% CI)</a:t>
                      </a:r>
                      <a:r>
                        <a:rPr lang="en-US" sz="1200" b="1" kern="1200" baseline="30000" dirty="0">
                          <a:effectLst/>
                        </a:rPr>
                        <a:t>&amp;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3654795264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  Not vaccinated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643205021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  Fully vaccinated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0.42 (0.29 – 0.60)***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effectLst/>
                        </a:rPr>
                        <a:t>0.45 (0.29 – 0.69)***</a:t>
                      </a:r>
                      <a:endParaRPr lang="en-GB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0.68 (0.44 – 1.03)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0.88 (0.53 – 1.45)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4218573712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  Partially vaccinated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1.36 (1.03 – 1.80)*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1.00 (0.72 – 1.39)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0.83 (0.25 – 2.76)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0.65 (0.11 – 3.84)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2169807878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896932310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</a:rPr>
                        <a:t>1 April ’21 to 31 Oct ‘21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3940691090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  Not vaccinated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3918239850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  Fully vaccinated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0.13 (0.05 – 0.35)***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effectLst/>
                        </a:rPr>
                        <a:t>0.16 (0.05 – 0.47)**</a:t>
                      </a:r>
                      <a:endParaRPr lang="en-GB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0.52 (0.27 – 1.01)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0.60 (0.28 – 1.29)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2368284588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  Partially vaccinated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1.48 (1.08 – 2.05)*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0.85 (0.58 – 1.24)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0.89 (0.21 – 3.74)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0.35 (0.03 – 3.86)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2740715422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1212597787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</a:rPr>
                        <a:t>1 Nov ’21 to 28 Feb ‘22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1291136044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  Not vaccinated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Reference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Reference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39541890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  Fully vaccinated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0.77 (0.53 – 1.14)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0.68 (0.43 – 1.08)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0.84 (0.52 – 1.36)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0.79 (0.45 – 1.38)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2734642291"/>
                  </a:ext>
                </a:extLst>
              </a:tr>
              <a:tr h="224316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  Partially vaccinated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0.95 (0.53 – 1.69)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1.07 (0.56 – 2.04)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</a:rPr>
                        <a:t>0.63 (0.07 – 5.66)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1.13 (0.07 – 17.33)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013" marR="68013" marT="9446" marB="0"/>
                </a:tc>
                <a:extLst>
                  <a:ext uri="{0D108BD9-81ED-4DB2-BD59-A6C34878D82A}">
                    <a16:rowId xmlns:a16="http://schemas.microsoft.com/office/drawing/2014/main" val="2633262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493C5D-EE76-4071-9B05-1F9BAAD2CBCF}"/>
              </a:ext>
            </a:extLst>
          </p:cNvPr>
          <p:cNvSpPr txBox="1"/>
          <p:nvPr/>
        </p:nvSpPr>
        <p:spPr>
          <a:xfrm>
            <a:off x="348818" y="154254"/>
            <a:ext cx="12217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rgbClr val="A6CE39"/>
                </a:solidFill>
              </a:rPr>
              <a:t>Test-negative case control study of SARS-CoV-2 vaccine effectiveness against hospitalization </a:t>
            </a:r>
            <a:r>
              <a:rPr 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Nicola Chiwandire</a:t>
            </a:r>
          </a:p>
        </p:txBody>
      </p:sp>
    </p:spTree>
    <p:extLst>
      <p:ext uri="{BB962C8B-B14F-4D97-AF65-F5344CB8AC3E}">
        <p14:creationId xmlns:p14="http://schemas.microsoft.com/office/powerpoint/2010/main" val="2444567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4444-3232-41C4-B955-B5D11BF1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VIRAL EVOLUTION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01417-B101-4A06-8AF1-8DE897C70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450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861" y="0"/>
            <a:ext cx="12200546" cy="66210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South Africa: lab-confirmed SARS-CoV-2 </a:t>
            </a:r>
            <a:r>
              <a:rPr lang="en-US" sz="2000" dirty="0"/>
              <a:t>N=</a:t>
            </a:r>
            <a:r>
              <a:rPr lang="en-ZA" sz="2000" dirty="0"/>
              <a:t>4 014 442 (10 September 2022)</a:t>
            </a:r>
            <a:endParaRPr lang="en-Z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053" y="826165"/>
            <a:ext cx="8637373" cy="385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4E1B4F-F1EB-4E06-94B4-0F8ECA546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25"/>
          <a:stretch/>
        </p:blipFill>
        <p:spPr>
          <a:xfrm>
            <a:off x="3441124" y="4553712"/>
            <a:ext cx="7097494" cy="2071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F25-414A-45E3-BAED-38CAC2B00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0867" y="5029698"/>
            <a:ext cx="1922261" cy="623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896483-5109-4F83-800B-D7F691C05E0D}"/>
              </a:ext>
            </a:extLst>
          </p:cNvPr>
          <p:cNvSpPr txBox="1"/>
          <p:nvPr/>
        </p:nvSpPr>
        <p:spPr>
          <a:xfrm>
            <a:off x="2187926" y="2892445"/>
            <a:ext cx="10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Ancestral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76AAF-C835-43F3-AB84-BF06F90ABF36}"/>
              </a:ext>
            </a:extLst>
          </p:cNvPr>
          <p:cNvSpPr txBox="1"/>
          <p:nvPr/>
        </p:nvSpPr>
        <p:spPr>
          <a:xfrm>
            <a:off x="3575526" y="2892445"/>
            <a:ext cx="60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Beta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14B87-BE2A-4A1F-AFCB-D3BA53413A78}"/>
              </a:ext>
            </a:extLst>
          </p:cNvPr>
          <p:cNvSpPr txBox="1"/>
          <p:nvPr/>
        </p:nvSpPr>
        <p:spPr>
          <a:xfrm>
            <a:off x="5251881" y="2905559"/>
            <a:ext cx="68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CA67E5-1F41-41F9-8D04-B4307EF741B0}"/>
              </a:ext>
            </a:extLst>
          </p:cNvPr>
          <p:cNvSpPr txBox="1"/>
          <p:nvPr/>
        </p:nvSpPr>
        <p:spPr>
          <a:xfrm>
            <a:off x="6272111" y="2767060"/>
            <a:ext cx="119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Omicron BA.1/BA.2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E89945-E841-4293-A515-A14E31D64836}"/>
              </a:ext>
            </a:extLst>
          </p:cNvPr>
          <p:cNvSpPr txBox="1"/>
          <p:nvPr/>
        </p:nvSpPr>
        <p:spPr>
          <a:xfrm>
            <a:off x="7614906" y="2753946"/>
            <a:ext cx="119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Omicron BA.4/BA.5</a:t>
            </a:r>
          </a:p>
        </p:txBody>
      </p:sp>
    </p:spTree>
    <p:extLst>
      <p:ext uri="{BB962C8B-B14F-4D97-AF65-F5344CB8AC3E}">
        <p14:creationId xmlns:p14="http://schemas.microsoft.com/office/powerpoint/2010/main" val="2512503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87927" y="6611779"/>
            <a:ext cx="817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*Detection rate = proportion of SARS CoV-2 tests that are positive; **syndromic sentinel  surveillance = SRI and ILI</a:t>
            </a:r>
            <a:endParaRPr lang="en-ZA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203200" y="74800"/>
            <a:ext cx="1191490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sz="2800" b="1" dirty="0"/>
              <a:t>Similar trends of circulating variants in national  laboratory–based and sentinel surveillance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8534400" y="3038764"/>
            <a:ext cx="3657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/>
              <a:t>Number of SARS-CoV-2 genomes and detection rate* by specimen collection week, National genomic surveillance and syndromic sentinel surveillance**, South Africa, 1 March 2020 – 5 March 2022</a:t>
            </a:r>
            <a:endParaRPr lang="en-ZA" sz="1600" dirty="0"/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/>
          </p:nvPr>
        </p:nvGraphicFramePr>
        <p:xfrm>
          <a:off x="683491" y="1261868"/>
          <a:ext cx="7850909" cy="26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/>
          </p:nvPr>
        </p:nvGraphicFramePr>
        <p:xfrm>
          <a:off x="741073" y="4039891"/>
          <a:ext cx="7472219" cy="2475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54909" y="1108488"/>
            <a:ext cx="566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National genomic surveillance of South Africa (NGSA)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8837" y="3855225"/>
            <a:ext cx="356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b="1" dirty="0"/>
              <a:t>Sentinel surveillance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4B729-6487-4A9E-974F-C5C1A3711535}"/>
              </a:ext>
            </a:extLst>
          </p:cNvPr>
          <p:cNvSpPr txBox="1"/>
          <p:nvPr/>
        </p:nvSpPr>
        <p:spPr>
          <a:xfrm flipH="1">
            <a:off x="8407521" y="6242447"/>
            <a:ext cx="28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Walaza et al OFID 2022</a:t>
            </a:r>
          </a:p>
        </p:txBody>
      </p:sp>
    </p:spTree>
    <p:extLst>
      <p:ext uri="{BB962C8B-B14F-4D97-AF65-F5344CB8AC3E}">
        <p14:creationId xmlns:p14="http://schemas.microsoft.com/office/powerpoint/2010/main" val="4044886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0415-95F1-4ECE-9E64-D58D5FFA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scenario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A0F98-4FD2-4C5E-9584-06694C4C1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working in the national public health institute in an African Country</a:t>
            </a:r>
          </a:p>
          <a:p>
            <a:r>
              <a:rPr lang="en-US" dirty="0"/>
              <a:t>A cluster of 50 cases with severe respiratory illness is identified in the capital city of a country in South America – most cases are from the main hospital</a:t>
            </a:r>
          </a:p>
          <a:p>
            <a:r>
              <a:rPr lang="en-US" dirty="0"/>
              <a:t>Advanced sequencing techniques identify in 33 cases a novel respiratory virus which has not been previously identified</a:t>
            </a:r>
          </a:p>
          <a:p>
            <a:r>
              <a:rPr lang="en-US" dirty="0"/>
              <a:t>What are the main epidemiologic questions you would want to answer?</a:t>
            </a:r>
          </a:p>
        </p:txBody>
      </p:sp>
    </p:spTree>
    <p:extLst>
      <p:ext uri="{BB962C8B-B14F-4D97-AF65-F5344CB8AC3E}">
        <p14:creationId xmlns:p14="http://schemas.microsoft.com/office/powerpoint/2010/main" val="455022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4444-3232-41C4-B955-B5D11BF1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BURDEN AND TRANSMISSION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01417-B101-4A06-8AF1-8DE897C70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20868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974" y="815754"/>
            <a:ext cx="7381026" cy="29162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645" y="182245"/>
            <a:ext cx="9214819" cy="1875155"/>
          </a:xfrm>
        </p:spPr>
        <p:txBody>
          <a:bodyPr>
            <a:normAutofit/>
          </a:bodyPr>
          <a:lstStyle/>
          <a:p>
            <a:r>
              <a:rPr lang="en-ZA" sz="3600" dirty="0"/>
              <a:t>PHIRST-C builds on the platform of the PHIRST study </a:t>
            </a:r>
            <a:endParaRPr lang="en-GB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620256" y="10460736"/>
            <a:ext cx="4228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https://www.thelancet.com/journals/langlo/article/PIIS2214-109X(21)00141-8/fulltext</a:t>
            </a:r>
          </a:p>
        </p:txBody>
      </p:sp>
      <p:pic>
        <p:nvPicPr>
          <p:cNvPr id="1026" name="Picture 2" descr="Figure thumbnail g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643"/>
            <a:ext cx="5050965" cy="304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5705856"/>
            <a:ext cx="567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Estimated number of influenza infection episodes by symptoms and medical attendance per season in a population of 100 individuals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676773" y="3859197"/>
            <a:ext cx="5751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“Approximately </a:t>
            </a:r>
            <a:r>
              <a:rPr lang="en-ZA" sz="2400" b="1" dirty="0"/>
              <a:t>half of influenza infections were symptomatic</a:t>
            </a:r>
            <a:r>
              <a:rPr lang="en-ZA" sz="2400" dirty="0"/>
              <a:t>, with </a:t>
            </a:r>
            <a:r>
              <a:rPr lang="en-ZA" sz="2400" b="1" dirty="0"/>
              <a:t>asymptomatic individuals transmitting influenza to 6% of household contacts</a:t>
            </a:r>
            <a:r>
              <a:rPr lang="en-ZA" sz="2400" dirty="0"/>
              <a:t>. This suggests that strategies, such as quarantine and isolation, might be ineffective to control influenza.”</a:t>
            </a:r>
            <a:endParaRPr lang="en-GB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7615301" y="6268319"/>
            <a:ext cx="425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Lancet Global Health, 9(6) E863-E874, 2021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41248" y="6291072"/>
            <a:ext cx="519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DOI:</a:t>
            </a:r>
            <a:r>
              <a:rPr lang="en-GB" dirty="0" err="1">
                <a:hlinkClick r:id="rId4"/>
              </a:rPr>
              <a:t>https</a:t>
            </a:r>
            <a:r>
              <a:rPr lang="en-GB" dirty="0">
                <a:hlinkClick r:id="rId4"/>
              </a:rPr>
              <a:t>://doi.org/10.1016/S2214-109X(21)00141-8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428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31" y="22386"/>
            <a:ext cx="11533576" cy="1325563"/>
          </a:xfrm>
        </p:spPr>
        <p:txBody>
          <a:bodyPr>
            <a:normAutofit/>
          </a:bodyPr>
          <a:lstStyle/>
          <a:p>
            <a:r>
              <a:rPr lang="en-ZA" sz="4000" dirty="0"/>
              <a:t>PHIRST-C study of SARS-CoV-2 burden and transmission</a:t>
            </a:r>
            <a:endParaRPr lang="en-GB" sz="4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116444" y="1154325"/>
            <a:ext cx="6037528" cy="5418275"/>
          </a:xfrm>
        </p:spPr>
        <p:txBody>
          <a:bodyPr>
            <a:normAutofit fontScale="92500" lnSpcReduction="10000"/>
          </a:bodyPr>
          <a:lstStyle/>
          <a:p>
            <a:r>
              <a:rPr lang="en-ZA" dirty="0"/>
              <a:t>Prospective community cohort </a:t>
            </a:r>
          </a:p>
          <a:p>
            <a:r>
              <a:rPr lang="en-ZA" dirty="0">
                <a:solidFill>
                  <a:srgbClr val="3DD2A2"/>
                </a:solidFill>
              </a:rPr>
              <a:t>Rural</a:t>
            </a:r>
            <a:r>
              <a:rPr lang="en-ZA" dirty="0"/>
              <a:t> and </a:t>
            </a:r>
            <a:r>
              <a:rPr lang="en-ZA" dirty="0">
                <a:solidFill>
                  <a:srgbClr val="7030A0"/>
                </a:solidFill>
              </a:rPr>
              <a:t>Urban </a:t>
            </a:r>
            <a:r>
              <a:rPr lang="en-ZA" dirty="0"/>
              <a:t>site</a:t>
            </a:r>
          </a:p>
          <a:p>
            <a:r>
              <a:rPr lang="en-US" dirty="0"/>
              <a:t>222 households – randomly selected</a:t>
            </a:r>
          </a:p>
          <a:p>
            <a:r>
              <a:rPr lang="en-US" dirty="0"/>
              <a:t>1200 individuals</a:t>
            </a:r>
            <a:endParaRPr lang="en-ZA" dirty="0"/>
          </a:p>
          <a:p>
            <a:r>
              <a:rPr lang="en-ZA" b="1" dirty="0"/>
              <a:t>Intense follow up </a:t>
            </a:r>
            <a:r>
              <a:rPr lang="en-ZA" dirty="0"/>
              <a:t>- </a:t>
            </a:r>
            <a:r>
              <a:rPr lang="en-US" dirty="0"/>
              <a:t>July 2020-August 2021 (14 months)</a:t>
            </a:r>
            <a:endParaRPr lang="en-ZA" dirty="0"/>
          </a:p>
          <a:p>
            <a:pPr lvl="1"/>
            <a:r>
              <a:rPr lang="en-ZA" b="1" dirty="0"/>
              <a:t>Twice weekly </a:t>
            </a:r>
            <a:r>
              <a:rPr lang="en-ZA" dirty="0"/>
              <a:t>household visit </a:t>
            </a:r>
          </a:p>
          <a:p>
            <a:pPr lvl="1"/>
            <a:r>
              <a:rPr lang="en-ZA" dirty="0"/>
              <a:t>Mid-turbinate </a:t>
            </a:r>
            <a:r>
              <a:rPr lang="en-ZA" b="1" dirty="0"/>
              <a:t>nasal swab</a:t>
            </a:r>
          </a:p>
          <a:p>
            <a:pPr lvl="3"/>
            <a:r>
              <a:rPr lang="en-ZA" dirty="0" err="1"/>
              <a:t>Seegene</a:t>
            </a:r>
            <a:r>
              <a:rPr lang="en-ZA" dirty="0"/>
              <a:t> real-time </a:t>
            </a:r>
            <a:r>
              <a:rPr lang="en-ZA" dirty="0" err="1"/>
              <a:t>rRTPCR</a:t>
            </a:r>
            <a:r>
              <a:rPr lang="en-ZA" dirty="0"/>
              <a:t> – SARS-CoV-2</a:t>
            </a:r>
          </a:p>
          <a:p>
            <a:pPr lvl="1"/>
            <a:r>
              <a:rPr lang="en-ZA" b="1" dirty="0"/>
              <a:t>Symptoms</a:t>
            </a:r>
          </a:p>
          <a:p>
            <a:pPr lvl="1"/>
            <a:r>
              <a:rPr lang="en-ZA" dirty="0"/>
              <a:t>Healthcare seeking</a:t>
            </a:r>
          </a:p>
          <a:p>
            <a:r>
              <a:rPr lang="en-ZA" b="1" dirty="0"/>
              <a:t>Ongoing</a:t>
            </a:r>
          </a:p>
          <a:p>
            <a:pPr lvl="1"/>
            <a:r>
              <a:rPr lang="en-ZA" b="1" dirty="0"/>
              <a:t>Two monthly blood draw </a:t>
            </a:r>
          </a:p>
          <a:p>
            <a:pPr lvl="1"/>
            <a:r>
              <a:rPr lang="en-ZA" dirty="0"/>
              <a:t>ELISA Roche </a:t>
            </a:r>
            <a:r>
              <a:rPr lang="en-ZA" dirty="0" err="1"/>
              <a:t>Elecsys</a:t>
            </a:r>
            <a:r>
              <a:rPr lang="en-ZA" dirty="0"/>
              <a:t> – ant-N and anti-S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3" y="1758156"/>
            <a:ext cx="5181600" cy="44862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528510" y="3281082"/>
            <a:ext cx="268942" cy="290457"/>
          </a:xfrm>
          <a:prstGeom prst="ellipse">
            <a:avLst/>
          </a:prstGeom>
          <a:solidFill>
            <a:srgbClr val="8000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971827" y="2884842"/>
            <a:ext cx="268942" cy="29045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971827" y="2884842"/>
            <a:ext cx="268942" cy="290457"/>
          </a:xfrm>
          <a:prstGeom prst="ellipse">
            <a:avLst/>
          </a:prstGeom>
          <a:solidFill>
            <a:srgbClr val="A8EED8"/>
          </a:solidFill>
          <a:ln>
            <a:solidFill>
              <a:srgbClr val="2ED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3528510" y="3281082"/>
            <a:ext cx="268942" cy="290457"/>
          </a:xfrm>
          <a:prstGeom prst="ellipse">
            <a:avLst/>
          </a:prstGeom>
          <a:solidFill>
            <a:srgbClr val="BD92DE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07" y="3995713"/>
            <a:ext cx="1904382" cy="2539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3" r="1776"/>
          <a:stretch/>
        </p:blipFill>
        <p:spPr>
          <a:xfrm>
            <a:off x="199531" y="1368672"/>
            <a:ext cx="2685137" cy="191241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7" idx="5"/>
          </p:cNvCxnSpPr>
          <p:nvPr/>
        </p:nvCxnSpPr>
        <p:spPr>
          <a:xfrm>
            <a:off x="5201383" y="3132763"/>
            <a:ext cx="339294" cy="8629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411306" y="3281082"/>
            <a:ext cx="1117204" cy="1462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8998" y="6508068"/>
            <a:ext cx="1189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Cohen et al Lancet Global Health, 2021; Cohen et al </a:t>
            </a:r>
            <a:r>
              <a:rPr lang="en-ZA" dirty="0" err="1"/>
              <a:t>Infl</a:t>
            </a:r>
            <a:r>
              <a:rPr lang="en-ZA" dirty="0"/>
              <a:t> Other </a:t>
            </a:r>
            <a:r>
              <a:rPr lang="en-ZA" dirty="0" err="1"/>
              <a:t>Resp</a:t>
            </a:r>
            <a:r>
              <a:rPr lang="en-ZA" dirty="0"/>
              <a:t> Virus 2021; Cohen et al Lancet Infect Dis 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19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570201-272C-4974-8E60-8B321076B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96" t="105" r="622" b="27176"/>
          <a:stretch/>
        </p:blipFill>
        <p:spPr>
          <a:xfrm>
            <a:off x="6302794" y="724888"/>
            <a:ext cx="5761930" cy="56008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3084"/>
            <a:ext cx="5464594" cy="1325563"/>
          </a:xfrm>
        </p:spPr>
        <p:txBody>
          <a:bodyPr/>
          <a:lstStyle/>
          <a:p>
            <a:r>
              <a:rPr lang="en-ZA" dirty="0"/>
              <a:t>PHIRST-C key findings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05149" y="1169324"/>
            <a:ext cx="5181600" cy="5094999"/>
          </a:xfrm>
        </p:spPr>
        <p:txBody>
          <a:bodyPr>
            <a:normAutofit fontScale="92500" lnSpcReduction="20000"/>
          </a:bodyPr>
          <a:lstStyle/>
          <a:p>
            <a:r>
              <a:rPr lang="en-ZA" sz="3200" dirty="0"/>
              <a:t>125,088 potential follow-up visits</a:t>
            </a:r>
          </a:p>
          <a:p>
            <a:pPr lvl="1"/>
            <a:r>
              <a:rPr lang="en-ZA" sz="2800" dirty="0"/>
              <a:t>115,759 (93%) swabs tested</a:t>
            </a:r>
          </a:p>
          <a:p>
            <a:r>
              <a:rPr lang="en-ZA" sz="3200" dirty="0"/>
              <a:t>62% (749/1200) ≥1 SARS-CoV-2 infection </a:t>
            </a:r>
            <a:endParaRPr lang="en-ZA" sz="2400" dirty="0"/>
          </a:p>
          <a:p>
            <a:pPr lvl="1"/>
            <a:r>
              <a:rPr lang="en-ZA" sz="2800" dirty="0"/>
              <a:t>&lt;5% of infections diagnosed</a:t>
            </a:r>
          </a:p>
          <a:p>
            <a:r>
              <a:rPr lang="en-ZA" sz="3200" dirty="0"/>
              <a:t>15% (96/662) episodes symptoms</a:t>
            </a:r>
          </a:p>
          <a:p>
            <a:pPr lvl="1"/>
            <a:r>
              <a:rPr lang="en-ZA" sz="2800" dirty="0"/>
              <a:t>6 (6%) outpatient clinic</a:t>
            </a:r>
          </a:p>
          <a:p>
            <a:pPr lvl="1"/>
            <a:r>
              <a:rPr lang="en-ZA" sz="2800" dirty="0"/>
              <a:t>9 (9%) hospitalised</a:t>
            </a:r>
          </a:p>
          <a:p>
            <a:pPr lvl="1"/>
            <a:r>
              <a:rPr lang="en-ZA" sz="2800" dirty="0"/>
              <a:t>2 (2%) died</a:t>
            </a:r>
          </a:p>
          <a:p>
            <a:r>
              <a:rPr lang="en-ZA" sz="3200" dirty="0"/>
              <a:t>25% (213/856) of susceptible household contacts acquired infection</a:t>
            </a:r>
          </a:p>
          <a:p>
            <a:endParaRPr lang="en-ZA" sz="3200" dirty="0"/>
          </a:p>
          <a:p>
            <a:endParaRPr lang="en-GB" sz="3600" dirty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25300" y="6245971"/>
            <a:ext cx="3082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Cohen et al Lancet Inf Dis 2022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9AC18-234D-4E82-9654-DEA8A6960AA0}"/>
              </a:ext>
            </a:extLst>
          </p:cNvPr>
          <p:cNvSpPr txBox="1"/>
          <p:nvPr/>
        </p:nvSpPr>
        <p:spPr>
          <a:xfrm>
            <a:off x="8113676" y="6338529"/>
            <a:ext cx="269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July 2020 - 28 August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6F376B-B2F3-4AB0-B29E-791466FDD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57" t="11012" r="46738" b="56091"/>
          <a:stretch/>
        </p:blipFill>
        <p:spPr>
          <a:xfrm>
            <a:off x="5499132" y="2610800"/>
            <a:ext cx="727693" cy="20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36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nfer Omicron infections using serial serologic data"/>
          <p:cNvSpPr txBox="1">
            <a:spLocks noGrp="1"/>
          </p:cNvSpPr>
          <p:nvPr>
            <p:ph type="title"/>
          </p:nvPr>
        </p:nvSpPr>
        <p:spPr>
          <a:xfrm>
            <a:off x="450008" y="8173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defTabSz="685165">
              <a:defRPr sz="9296"/>
            </a:lvl1pPr>
          </a:lstStyle>
          <a:p>
            <a:r>
              <a:rPr sz="4000" dirty="0"/>
              <a:t>Infer Omicron infections using serial serologic data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1329792" y="927416"/>
            <a:ext cx="9715164" cy="5719450"/>
            <a:chOff x="0" y="0"/>
            <a:chExt cx="19430326" cy="11438898"/>
          </a:xfrm>
        </p:grpSpPr>
        <p:pic>
          <p:nvPicPr>
            <p:cNvPr id="181" name="07_Fig1.pdf" descr="07_Fig1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064831" cy="11438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5" name="Group"/>
            <p:cNvGrpSpPr/>
            <p:nvPr/>
          </p:nvGrpSpPr>
          <p:grpSpPr>
            <a:xfrm>
              <a:off x="12721304" y="644443"/>
              <a:ext cx="6709022" cy="10150013"/>
              <a:chOff x="-139700" y="-139700"/>
              <a:chExt cx="6709021" cy="10150011"/>
            </a:xfrm>
          </p:grpSpPr>
          <p:pic>
            <p:nvPicPr>
              <p:cNvPr id="182" name="Rectangle Rectangle" descr="Rectangle Rectangle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39700" y="-139700"/>
                <a:ext cx="5236447" cy="10150011"/>
              </a:xfrm>
              <a:prstGeom prst="rect">
                <a:avLst/>
              </a:prstGeom>
              <a:effectLst/>
            </p:spPr>
          </p:pic>
          <p:sp>
            <p:nvSpPr>
              <p:cNvPr id="184" name="Omicron…"/>
              <p:cNvSpPr txBox="1"/>
              <p:nvPr/>
            </p:nvSpPr>
            <p:spPr>
              <a:xfrm>
                <a:off x="2232605" y="4481997"/>
                <a:ext cx="4336716" cy="23012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lnSpc>
                    <a:spcPct val="50000"/>
                  </a:lnSpc>
                  <a:defRPr sz="5700" b="0">
                    <a:solidFill>
                      <a:schemeClr val="accent5">
                        <a:lumOff val="-29866"/>
                      </a:schemeClr>
                    </a:solidFill>
                    <a:latin typeface="Avenir Next Condensed Demi Bold"/>
                    <a:ea typeface="Avenir Next Condensed Demi Bold"/>
                    <a:cs typeface="Avenir Next Condensed Demi Bold"/>
                    <a:sym typeface="Avenir Next Condensed Demi Bold"/>
                  </a:defRPr>
                </a:pPr>
                <a:r>
                  <a:rPr sz="2850" dirty="0"/>
                  <a:t>Omicron </a:t>
                </a:r>
              </a:p>
              <a:p>
                <a:pPr>
                  <a:lnSpc>
                    <a:spcPct val="50000"/>
                  </a:lnSpc>
                  <a:defRPr sz="5700" b="0">
                    <a:solidFill>
                      <a:schemeClr val="accent5">
                        <a:lumOff val="-29866"/>
                      </a:schemeClr>
                    </a:solidFill>
                    <a:latin typeface="Avenir Next Condensed Demi Bold"/>
                    <a:ea typeface="Avenir Next Condensed Demi Bold"/>
                    <a:cs typeface="Avenir Next Condensed Demi Bold"/>
                    <a:sym typeface="Avenir Next Condensed Demi Bold"/>
                  </a:defRPr>
                </a:pPr>
                <a:r>
                  <a:rPr sz="2850" dirty="0"/>
                  <a:t>wave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40D4C6-1D51-4C9C-9A5A-8ED1686F302D}"/>
              </a:ext>
            </a:extLst>
          </p:cNvPr>
          <p:cNvSpPr txBox="1"/>
          <p:nvPr/>
        </p:nvSpPr>
        <p:spPr>
          <a:xfrm>
            <a:off x="8119605" y="6502340"/>
            <a:ext cx="384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Sun et al Nature Communications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D8463-43AB-4576-8007-53784FEA6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608" y="170994"/>
            <a:ext cx="1147044" cy="1147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434D2-13DE-4DDC-9F37-F977ABC9A978}"/>
              </a:ext>
            </a:extLst>
          </p:cNvPr>
          <p:cNvSpPr txBox="1"/>
          <p:nvPr/>
        </p:nvSpPr>
        <p:spPr>
          <a:xfrm>
            <a:off x="11044956" y="1339831"/>
            <a:ext cx="92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Kaiyuan</a:t>
            </a:r>
          </a:p>
          <a:p>
            <a:r>
              <a:rPr lang="en-US" dirty="0"/>
              <a:t>Sun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0935854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07_Fig2.pdf" descr="07_Fig2.pdf"/>
          <p:cNvPicPr>
            <a:picLocks noChangeAspect="1"/>
          </p:cNvPicPr>
          <p:nvPr/>
        </p:nvPicPr>
        <p:blipFill rotWithShape="1">
          <a:blip r:embed="rId3">
            <a:extLst/>
          </a:blip>
          <a:srcRect r="21554"/>
          <a:stretch/>
        </p:blipFill>
        <p:spPr>
          <a:xfrm>
            <a:off x="1795648" y="734426"/>
            <a:ext cx="7193108" cy="59525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04D5F1-C038-4BE8-BD4E-2C7B8A951334}"/>
              </a:ext>
            </a:extLst>
          </p:cNvPr>
          <p:cNvSpPr txBox="1"/>
          <p:nvPr/>
        </p:nvSpPr>
        <p:spPr>
          <a:xfrm>
            <a:off x="210207" y="3179406"/>
            <a:ext cx="19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Non-omicron</a:t>
            </a:r>
          </a:p>
          <a:p>
            <a:r>
              <a:rPr lang="en-US" dirty="0"/>
              <a:t>Red Omicron</a:t>
            </a:r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A15E0-96A1-4174-99D5-FC82AA516D27}"/>
              </a:ext>
            </a:extLst>
          </p:cNvPr>
          <p:cNvSpPr txBox="1"/>
          <p:nvPr/>
        </p:nvSpPr>
        <p:spPr>
          <a:xfrm flipH="1">
            <a:off x="2259937" y="134474"/>
            <a:ext cx="812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Attack rate %</a:t>
            </a:r>
            <a:endParaRPr lang="en-ZA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D03D2-34C9-40A4-95E5-1205976BFF94}"/>
              </a:ext>
            </a:extLst>
          </p:cNvPr>
          <p:cNvSpPr txBox="1"/>
          <p:nvPr/>
        </p:nvSpPr>
        <p:spPr>
          <a:xfrm flipH="1">
            <a:off x="3072910" y="103695"/>
            <a:ext cx="124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Cumulative infections</a:t>
            </a:r>
            <a:endParaRPr lang="en-ZA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72E2A-C4C6-431E-8155-310B114342E0}"/>
              </a:ext>
            </a:extLst>
          </p:cNvPr>
          <p:cNvSpPr txBox="1"/>
          <p:nvPr/>
        </p:nvSpPr>
        <p:spPr>
          <a:xfrm>
            <a:off x="4605391" y="103695"/>
            <a:ext cx="4285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Sankey diagram of different population immunologic exposures after successive waves</a:t>
            </a:r>
            <a:endParaRPr lang="en-ZA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871AD-CE4D-4992-A209-4D794B2F0231}"/>
              </a:ext>
            </a:extLst>
          </p:cNvPr>
          <p:cNvSpPr txBox="1"/>
          <p:nvPr/>
        </p:nvSpPr>
        <p:spPr>
          <a:xfrm>
            <a:off x="8119605" y="6502340"/>
            <a:ext cx="384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Sun et al Nature Communications 2023</a:t>
            </a:r>
          </a:p>
        </p:txBody>
      </p:sp>
    </p:spTree>
    <p:extLst>
      <p:ext uri="{BB962C8B-B14F-4D97-AF65-F5344CB8AC3E}">
        <p14:creationId xmlns:p14="http://schemas.microsoft.com/office/powerpoint/2010/main" val="412348764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hain-binomial household transmission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734694">
              <a:defRPr sz="9968"/>
            </a:lvl1pPr>
          </a:lstStyle>
          <a:p>
            <a:r>
              <a:rPr lang="en-ZA" sz="4000" dirty="0"/>
              <a:t>Factors associated with SARS-CoV-2 infection acquisition and transmission</a:t>
            </a:r>
            <a:endParaRPr sz="4000" dirty="0"/>
          </a:p>
        </p:txBody>
      </p:sp>
      <p:pic>
        <p:nvPicPr>
          <p:cNvPr id="258" name="07_Fig4_chained_binom.pdf" descr="07_Fig4_chained_binom.pdf"/>
          <p:cNvPicPr>
            <a:picLocks noChangeAspect="1"/>
          </p:cNvPicPr>
          <p:nvPr/>
        </p:nvPicPr>
        <p:blipFill rotWithShape="1">
          <a:blip r:embed="rId3">
            <a:extLst/>
          </a:blip>
          <a:srcRect l="-1" r="59817"/>
          <a:stretch/>
        </p:blipFill>
        <p:spPr>
          <a:xfrm>
            <a:off x="2924417" y="1690688"/>
            <a:ext cx="4740639" cy="49156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E5072-DD25-461C-9393-4930211FA6D4}"/>
              </a:ext>
            </a:extLst>
          </p:cNvPr>
          <p:cNvSpPr txBox="1"/>
          <p:nvPr/>
        </p:nvSpPr>
        <p:spPr>
          <a:xfrm>
            <a:off x="322337" y="634127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Chain binomial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43B4B-26C1-4750-9CA8-EE590B275EA9}"/>
              </a:ext>
            </a:extLst>
          </p:cNvPr>
          <p:cNvSpPr txBox="1"/>
          <p:nvPr/>
        </p:nvSpPr>
        <p:spPr>
          <a:xfrm>
            <a:off x="8343639" y="6341272"/>
            <a:ext cx="384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Sun et al Nature Communications 2023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AC49D0-A0E8-4C1E-A4B3-F65E9657723B}"/>
              </a:ext>
            </a:extLst>
          </p:cNvPr>
          <p:cNvCxnSpPr>
            <a:cxnSpLocks/>
          </p:cNvCxnSpPr>
          <p:nvPr/>
        </p:nvCxnSpPr>
        <p:spPr>
          <a:xfrm>
            <a:off x="3689405" y="3045350"/>
            <a:ext cx="397565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110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151F36-301B-436B-B391-99A4F0FD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9" y="0"/>
            <a:ext cx="5509549" cy="891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290EFE-1E4D-49EE-9FB4-2570CDD636BA}"/>
              </a:ext>
            </a:extLst>
          </p:cNvPr>
          <p:cNvSpPr txBox="1"/>
          <p:nvPr/>
        </p:nvSpPr>
        <p:spPr>
          <a:xfrm>
            <a:off x="331933" y="6319925"/>
            <a:ext cx="550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/>
              <a:t>Poisson segmented regression analysis before and after COVID-19 lockdown 65 clinics KwaZulu-Natal. </a:t>
            </a:r>
            <a:r>
              <a:rPr lang="en-ZA" sz="1400" dirty="0" err="1"/>
              <a:t>Dorward</a:t>
            </a:r>
            <a:r>
              <a:rPr lang="en-ZA" sz="1400" dirty="0"/>
              <a:t> et al Lancet HIV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977667-1DA3-49B7-9021-2893CABDF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6"/>
          <a:stretch/>
        </p:blipFill>
        <p:spPr>
          <a:xfrm>
            <a:off x="1172265" y="967114"/>
            <a:ext cx="3625297" cy="5357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2734-9C7D-4858-9C6A-DBF59EB7EEAE}"/>
              </a:ext>
            </a:extLst>
          </p:cNvPr>
          <p:cNvSpPr txBox="1"/>
          <p:nvPr/>
        </p:nvSpPr>
        <p:spPr>
          <a:xfrm>
            <a:off x="1823248" y="1166643"/>
            <a:ext cx="101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HIV tests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B0CFF-7A7F-4B42-A360-480F3407D596}"/>
              </a:ext>
            </a:extLst>
          </p:cNvPr>
          <p:cNvSpPr txBox="1"/>
          <p:nvPr/>
        </p:nvSpPr>
        <p:spPr>
          <a:xfrm>
            <a:off x="1712284" y="2779195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ART initiation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426A1-98E3-4222-9895-6483808DF32A}"/>
              </a:ext>
            </a:extLst>
          </p:cNvPr>
          <p:cNvSpPr txBox="1"/>
          <p:nvPr/>
        </p:nvSpPr>
        <p:spPr>
          <a:xfrm>
            <a:off x="1728407" y="4335040"/>
            <a:ext cx="151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ART collection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0FE4EC-7A75-4973-9E91-BC9F0DCBFA29}"/>
              </a:ext>
            </a:extLst>
          </p:cNvPr>
          <p:cNvSpPr txBox="1">
            <a:spLocks/>
          </p:cNvSpPr>
          <p:nvPr/>
        </p:nvSpPr>
        <p:spPr>
          <a:xfrm>
            <a:off x="5949703" y="25746"/>
            <a:ext cx="707750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Impact of COVID-19 on children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799FFE-D3DC-4365-9DEF-B0A2E96A3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875" y="598426"/>
            <a:ext cx="3102015" cy="937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0D16C1-AC1E-42A9-8393-BDF9B4EBD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703" y="1565805"/>
            <a:ext cx="5653744" cy="2332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705540-F095-48F9-B9C6-56D8617EE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375" y="3927275"/>
            <a:ext cx="2824223" cy="23322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DD84FE-87CD-409D-BB10-BC5674B8826E}"/>
              </a:ext>
            </a:extLst>
          </p:cNvPr>
          <p:cNvSpPr txBox="1"/>
          <p:nvPr/>
        </p:nvSpPr>
        <p:spPr>
          <a:xfrm>
            <a:off x="6755193" y="6135259"/>
            <a:ext cx="324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Decreased EPI vaccines coverage</a:t>
            </a:r>
          </a:p>
        </p:txBody>
      </p:sp>
    </p:spTree>
    <p:extLst>
      <p:ext uri="{BB962C8B-B14F-4D97-AF65-F5344CB8AC3E}">
        <p14:creationId xmlns:p14="http://schemas.microsoft.com/office/powerpoint/2010/main" val="3262124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in graphic">
            <a:extLst>
              <a:ext uri="{FF2B5EF4-FFF2-40B4-BE49-F238E27FC236}">
                <a16:creationId xmlns:a16="http://schemas.microsoft.com/office/drawing/2014/main" id="{DB6F899A-1CC0-48B3-885E-56883A69041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47471" y="1792224"/>
            <a:ext cx="6975969" cy="3541067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863B98-2D4E-4870-A1A7-FA40658543E6}"/>
              </a:ext>
            </a:extLst>
          </p:cNvPr>
          <p:cNvSpPr txBox="1"/>
          <p:nvPr/>
        </p:nvSpPr>
        <p:spPr>
          <a:xfrm>
            <a:off x="542261" y="5333291"/>
            <a:ext cx="6592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Cumulative proportion of the population infected with SARS-CoV-2 at least once by Nov 14, 2021, by country and territory</a:t>
            </a:r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BFD14-F0AA-40C0-8EA0-FE498799B6C0}"/>
              </a:ext>
            </a:extLst>
          </p:cNvPr>
          <p:cNvSpPr txBox="1"/>
          <p:nvPr/>
        </p:nvSpPr>
        <p:spPr>
          <a:xfrm>
            <a:off x="347472" y="6053328"/>
            <a:ext cx="7424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spc="-1" dirty="0">
                <a:latin typeface="Arial"/>
              </a:rPr>
              <a:t>Barber et al Estimating global, regional, and national daily and cumulative infections with SARS-CoV-2 through Nov 14, 2021: a statistical analysis</a:t>
            </a:r>
            <a:r>
              <a:rPr lang="en-US" sz="1600" spc="-1" dirty="0">
                <a:latin typeface="Arial"/>
              </a:rPr>
              <a:t> The Lancet June 2022</a:t>
            </a:r>
            <a:endParaRPr lang="en-ZA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8EB4F2-E86E-4025-A722-A55DC94A0304}"/>
              </a:ext>
            </a:extLst>
          </p:cNvPr>
          <p:cNvGrpSpPr/>
          <p:nvPr/>
        </p:nvGrpSpPr>
        <p:grpSpPr>
          <a:xfrm>
            <a:off x="7629379" y="1024917"/>
            <a:ext cx="4336743" cy="5692583"/>
            <a:chOff x="7153891" y="960909"/>
            <a:chExt cx="4336743" cy="5692583"/>
          </a:xfrm>
        </p:grpSpPr>
        <p:pic>
          <p:nvPicPr>
            <p:cNvPr id="5" name="Main graphic">
              <a:extLst>
                <a:ext uri="{FF2B5EF4-FFF2-40B4-BE49-F238E27FC236}">
                  <a16:creationId xmlns:a16="http://schemas.microsoft.com/office/drawing/2014/main" id="{94464835-E256-4649-9D08-E98F053C78D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7153891" y="960909"/>
              <a:ext cx="4010842" cy="5692583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08D2FA-1B67-490D-83A1-6924B89B98D9}"/>
                </a:ext>
              </a:extLst>
            </p:cNvPr>
            <p:cNvSpPr txBox="1"/>
            <p:nvPr/>
          </p:nvSpPr>
          <p:spPr>
            <a:xfrm>
              <a:off x="7754112" y="1444752"/>
              <a:ext cx="2605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Infection–detection ratios</a:t>
              </a:r>
              <a:endParaRPr lang="en-ZA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DA896-9161-4AA5-99DF-F848CB7FCFF8}"/>
                </a:ext>
              </a:extLst>
            </p:cNvPr>
            <p:cNvSpPr txBox="1"/>
            <p:nvPr/>
          </p:nvSpPr>
          <p:spPr>
            <a:xfrm>
              <a:off x="7653437" y="3038524"/>
              <a:ext cx="3511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Age-</a:t>
              </a:r>
              <a:r>
                <a:rPr lang="en-US" dirty="0" err="1"/>
                <a:t>standardised</a:t>
              </a:r>
              <a:r>
                <a:rPr lang="en-US" dirty="0"/>
                <a:t> infection–</a:t>
              </a:r>
              <a:r>
                <a:rPr lang="en-US" dirty="0" err="1"/>
                <a:t>hospitalisation</a:t>
              </a:r>
              <a:r>
                <a:rPr lang="en-US" dirty="0"/>
                <a:t> ratios</a:t>
              </a:r>
              <a:endParaRPr lang="en-ZA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59A7FA-41E6-418E-A7F1-028523DD6E68}"/>
                </a:ext>
              </a:extLst>
            </p:cNvPr>
            <p:cNvSpPr txBox="1"/>
            <p:nvPr/>
          </p:nvSpPr>
          <p:spPr>
            <a:xfrm>
              <a:off x="7479792" y="4984507"/>
              <a:ext cx="4010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Age-</a:t>
              </a:r>
              <a:r>
                <a:rPr lang="en-US" dirty="0" err="1"/>
                <a:t>standardised</a:t>
              </a:r>
              <a:r>
                <a:rPr lang="en-US" dirty="0"/>
                <a:t> infection–fatality ratios</a:t>
              </a:r>
              <a:endParaRPr lang="en-ZA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C5A72B-304B-40C9-8B16-65E8FB99BA2B}"/>
              </a:ext>
            </a:extLst>
          </p:cNvPr>
          <p:cNvSpPr txBox="1"/>
          <p:nvPr/>
        </p:nvSpPr>
        <p:spPr>
          <a:xfrm>
            <a:off x="429999" y="304880"/>
            <a:ext cx="7259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600" dirty="0"/>
              <a:t>High SARS-CoV-2 attack rates in Africa</a:t>
            </a:r>
          </a:p>
        </p:txBody>
      </p:sp>
    </p:spTree>
    <p:extLst>
      <p:ext uri="{BB962C8B-B14F-4D97-AF65-F5344CB8AC3E}">
        <p14:creationId xmlns:p14="http://schemas.microsoft.com/office/powerpoint/2010/main" val="2670270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in graphic">
            <a:extLst>
              <a:ext uri="{FF2B5EF4-FFF2-40B4-BE49-F238E27FC236}">
                <a16:creationId xmlns:a16="http://schemas.microsoft.com/office/drawing/2014/main" id="{912D8ECB-C931-4D56-B2D7-A68FFB2868A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266937" y="2284314"/>
            <a:ext cx="5726591" cy="2898686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E560B3-96ED-4BC5-BFFA-C51444D1B33A}"/>
              </a:ext>
            </a:extLst>
          </p:cNvPr>
          <p:cNvSpPr/>
          <p:nvPr/>
        </p:nvSpPr>
        <p:spPr>
          <a:xfrm>
            <a:off x="-100745" y="6095318"/>
            <a:ext cx="12393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3186"/>
              </a:spcAft>
            </a:pPr>
            <a:r>
              <a:rPr lang="en-US" sz="1600" i="1" spc="-1" dirty="0">
                <a:latin typeface="Arial"/>
              </a:rPr>
              <a:t>Global impact of the first year of COVID-19 vaccination: a mathematical modelling study</a:t>
            </a:r>
            <a:r>
              <a:rPr lang="en-US" sz="1600" spc="-1" dirty="0">
                <a:latin typeface="Arial"/>
              </a:rPr>
              <a:t> </a:t>
            </a:r>
            <a:r>
              <a:rPr lang="en-US" sz="1600" i="1" spc="-1" dirty="0">
                <a:latin typeface="Arial"/>
              </a:rPr>
              <a:t>Watson et al </a:t>
            </a:r>
            <a:r>
              <a:rPr lang="en-US" sz="1600" spc="-1" dirty="0">
                <a:latin typeface="Arial"/>
              </a:rPr>
              <a:t> </a:t>
            </a:r>
            <a:r>
              <a:rPr lang="en-US" sz="1600" i="1" spc="-1" dirty="0">
                <a:latin typeface="Arial"/>
              </a:rPr>
              <a:t>The Lancet Infectious Diseases</a:t>
            </a:r>
            <a:r>
              <a:rPr lang="en-US" sz="1600" spc="-1" dirty="0">
                <a:latin typeface="Arial"/>
              </a:rPr>
              <a:t> September 2022</a:t>
            </a:r>
            <a:endParaRPr lang="en-ZA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F807A-E8D8-4682-8D6E-8955CCF8DD40}"/>
              </a:ext>
            </a:extLst>
          </p:cNvPr>
          <p:cNvSpPr txBox="1"/>
          <p:nvPr/>
        </p:nvSpPr>
        <p:spPr>
          <a:xfrm>
            <a:off x="6721915" y="5378177"/>
            <a:ext cx="650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Median deaths averted by vaccinations per 10 000 against vaccinations per 10 000 for each country</a:t>
            </a:r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94E0E-76EB-4AB7-B5B7-988B54459C7C}"/>
              </a:ext>
            </a:extLst>
          </p:cNvPr>
          <p:cNvSpPr txBox="1"/>
          <p:nvPr/>
        </p:nvSpPr>
        <p:spPr>
          <a:xfrm>
            <a:off x="255182" y="5378177"/>
            <a:ext cx="610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Median deaths averted by vaccinations per 10 000 people by country in the first year of COVID-19 vaccination</a:t>
            </a:r>
            <a:endParaRPr lang="en-ZA" dirty="0"/>
          </a:p>
        </p:txBody>
      </p:sp>
      <p:pic>
        <p:nvPicPr>
          <p:cNvPr id="7" name="Main graphic">
            <a:extLst>
              <a:ext uri="{FF2B5EF4-FFF2-40B4-BE49-F238E27FC236}">
                <a16:creationId xmlns:a16="http://schemas.microsoft.com/office/drawing/2014/main" id="{EEB269F6-02C6-4F45-8C28-B19C0A84145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72140" y="2249113"/>
            <a:ext cx="5552925" cy="2622239"/>
          </a:xfrm>
          <a:prstGeom prst="rect">
            <a:avLst/>
          </a:prstGeom>
          <a:ln>
            <a:noFill/>
          </a:ln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4BC6D87-86D8-428E-A1EC-12FD51BE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Lowest vaccine coverage in Africa and the vaccines came too late</a:t>
            </a:r>
          </a:p>
        </p:txBody>
      </p:sp>
    </p:spTree>
    <p:extLst>
      <p:ext uri="{BB962C8B-B14F-4D97-AF65-F5344CB8AC3E}">
        <p14:creationId xmlns:p14="http://schemas.microsoft.com/office/powerpoint/2010/main" val="152297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C076-6F4C-43B7-AD64-0B9D856F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questions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A0654-86C0-446E-80E0-49908BE94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4154"/>
          </a:xfrm>
        </p:spPr>
        <p:txBody>
          <a:bodyPr>
            <a:normAutofit/>
          </a:bodyPr>
          <a:lstStyle/>
          <a:p>
            <a:r>
              <a:rPr lang="en-US" dirty="0"/>
              <a:t>Asses threat of this virus spreading beyond the borders</a:t>
            </a:r>
          </a:p>
          <a:p>
            <a:pPr lvl="1"/>
            <a:r>
              <a:rPr lang="en-US" dirty="0"/>
              <a:t>Does the virus spread from person to person? Or is it from a zoonotic source?</a:t>
            </a:r>
          </a:p>
          <a:p>
            <a:pPr lvl="1"/>
            <a:r>
              <a:rPr lang="en-US" dirty="0"/>
              <a:t>If it spreads – how efficiently?</a:t>
            </a:r>
          </a:p>
          <a:p>
            <a:pPr lvl="1"/>
            <a:r>
              <a:rPr lang="en-US" dirty="0"/>
              <a:t>Mode of transmission</a:t>
            </a:r>
          </a:p>
          <a:p>
            <a:pPr lvl="1"/>
            <a:r>
              <a:rPr lang="en-US" dirty="0"/>
              <a:t>How widespread is it?</a:t>
            </a:r>
          </a:p>
          <a:p>
            <a:pPr lvl="1"/>
            <a:r>
              <a:rPr lang="en-US" dirty="0"/>
              <a:t>Asymptomatic infections?</a:t>
            </a:r>
          </a:p>
          <a:p>
            <a:r>
              <a:rPr lang="en-US" dirty="0"/>
              <a:t>If it spreads how severe will it be?</a:t>
            </a:r>
          </a:p>
          <a:p>
            <a:endParaRPr lang="en-US" dirty="0"/>
          </a:p>
          <a:p>
            <a:r>
              <a:rPr lang="en-US" dirty="0"/>
              <a:t>What if it was a bloodborne pathogen – more or less formidable?</a:t>
            </a:r>
          </a:p>
          <a:p>
            <a:r>
              <a:rPr lang="en-US" dirty="0"/>
              <a:t>What if it had a 70% CFR?</a:t>
            </a:r>
          </a:p>
          <a:p>
            <a:endParaRPr lang="en-US" dirty="0"/>
          </a:p>
          <a:p>
            <a:pPr lvl="1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2985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9439" y="140309"/>
            <a:ext cx="112843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Trends in overall mortality: Agincourt, 1993-2021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7F054-46E9-3736-4994-8942D14A2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8" b="3326"/>
          <a:stretch/>
        </p:blipFill>
        <p:spPr>
          <a:xfrm>
            <a:off x="826009" y="789899"/>
            <a:ext cx="8152279" cy="56185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37E5C-2BF6-4AE8-BA94-2DF424F7D475}"/>
              </a:ext>
            </a:extLst>
          </p:cNvPr>
          <p:cNvSpPr txBox="1"/>
          <p:nvPr/>
        </p:nvSpPr>
        <p:spPr>
          <a:xfrm>
            <a:off x="2733747" y="6416097"/>
            <a:ext cx="927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Acknowledgement </a:t>
            </a:r>
            <a:r>
              <a:rPr lang="en-ZA" dirty="0" err="1"/>
              <a:t>Chidzuwadziwa</a:t>
            </a:r>
            <a:r>
              <a:rPr lang="en-ZA" dirty="0"/>
              <a:t> Kabudula, Kathleen Kahn, Stephen Tollman, Unpublished data</a:t>
            </a:r>
          </a:p>
        </p:txBody>
      </p:sp>
    </p:spTree>
    <p:extLst>
      <p:ext uri="{BB962C8B-B14F-4D97-AF65-F5344CB8AC3E}">
        <p14:creationId xmlns:p14="http://schemas.microsoft.com/office/powerpoint/2010/main" val="362744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1C59-2E18-4B47-809B-0EB1745E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EF3A4-0023-433E-8C60-3A9784D4A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ZA" dirty="0"/>
              <a:t>High burden of SARS-CoV-2 in Africa</a:t>
            </a:r>
          </a:p>
          <a:p>
            <a:r>
              <a:rPr lang="en-ZA" dirty="0"/>
              <a:t>Need for dedicated surveillance and research platforms</a:t>
            </a:r>
          </a:p>
          <a:p>
            <a:r>
              <a:rPr lang="en-ZA" dirty="0"/>
              <a:t>Many of these built on existing influenza platforms </a:t>
            </a:r>
          </a:p>
          <a:p>
            <a:r>
              <a:rPr lang="en-ZA" dirty="0"/>
              <a:t>High burden of negative impacts from NPIs</a:t>
            </a:r>
          </a:p>
          <a:p>
            <a:pPr lvl="1"/>
            <a:r>
              <a:rPr lang="en-ZA" dirty="0"/>
              <a:t>Important to monitor to guide future pandemic decision-making</a:t>
            </a:r>
          </a:p>
          <a:p>
            <a:r>
              <a:rPr lang="en-ZA" dirty="0"/>
              <a:t>Shift to endemicity </a:t>
            </a:r>
          </a:p>
          <a:p>
            <a:pPr lvl="1"/>
            <a:r>
              <a:rPr lang="en-ZA" dirty="0"/>
              <a:t>Need data on COVID-19 burden and attributable fraction vs other VPDs</a:t>
            </a:r>
          </a:p>
          <a:p>
            <a:pPr lvl="1"/>
            <a:r>
              <a:rPr lang="en-ZA" dirty="0"/>
              <a:t>Cost (and cost-effectiveness) of vaccines and delivery</a:t>
            </a:r>
          </a:p>
          <a:p>
            <a:pPr lvl="1"/>
            <a:r>
              <a:rPr lang="en-ZA" dirty="0"/>
              <a:t>Address hesitancy</a:t>
            </a:r>
          </a:p>
          <a:p>
            <a:r>
              <a:rPr lang="en-ZA" dirty="0"/>
              <a:t>Need for rational vaccine strategies and better more long lasting vaccines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5519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33" y="5225960"/>
            <a:ext cx="1393123" cy="80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295" t="18743" r="23947" b="21886"/>
          <a:stretch/>
        </p:blipFill>
        <p:spPr>
          <a:xfrm>
            <a:off x="9933870" y="30114"/>
            <a:ext cx="2134524" cy="1217682"/>
          </a:xfrm>
          <a:prstGeom prst="rect">
            <a:avLst/>
          </a:prstGeom>
        </p:spPr>
      </p:pic>
      <p:pic>
        <p:nvPicPr>
          <p:cNvPr id="7" name="Picture 1" descr="NICD 20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4" y="126781"/>
            <a:ext cx="3306558" cy="113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02" y="1163781"/>
            <a:ext cx="1617057" cy="2181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202" y="3503063"/>
            <a:ext cx="1643120" cy="2197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15623" y="1200813"/>
            <a:ext cx="7050701" cy="143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b="1" dirty="0"/>
              <a:t>Investigators</a:t>
            </a:r>
          </a:p>
          <a:p>
            <a:r>
              <a:rPr lang="en-ZA" sz="1100" b="1" dirty="0"/>
              <a:t>NICD:</a:t>
            </a:r>
            <a:r>
              <a:rPr lang="en-ZA" sz="1100" dirty="0"/>
              <a:t> Cheryl Cohen, Anne von Gottberg, Jocelyn Moyes, Jinal Bhiman, Nicole Wolter, Mignon du Plessis, Amelia Buys, Jackie Kleynhans, Thulisa Mkhencele, Sibongile Walaza</a:t>
            </a:r>
          </a:p>
          <a:p>
            <a:r>
              <a:rPr lang="en-ZA" sz="1100" b="1" dirty="0"/>
              <a:t>Agincourt:</a:t>
            </a:r>
            <a:r>
              <a:rPr lang="en-ZA" sz="1100" dirty="0"/>
              <a:t> Kathleen Kahn, Stephen </a:t>
            </a:r>
            <a:r>
              <a:rPr lang="en-ZA" sz="1100" dirty="0" err="1"/>
              <a:t>Tollman</a:t>
            </a:r>
            <a:r>
              <a:rPr lang="en-ZA" sz="1100" dirty="0"/>
              <a:t>, </a:t>
            </a:r>
            <a:r>
              <a:rPr lang="en-US" sz="1100" dirty="0"/>
              <a:t>Xavier Gómez-Olivé</a:t>
            </a:r>
            <a:endParaRPr lang="en-ZA" sz="1100" dirty="0"/>
          </a:p>
          <a:p>
            <a:r>
              <a:rPr lang="en-ZA" sz="1100" b="1" dirty="0"/>
              <a:t>Perinatal HIV Research Unit (PHRU):</a:t>
            </a:r>
            <a:r>
              <a:rPr lang="en-ZA" sz="1100" dirty="0"/>
              <a:t> Neil Martinson, Limakatso Lebina</a:t>
            </a:r>
          </a:p>
          <a:p>
            <a:r>
              <a:rPr lang="en-ZA" sz="1100" b="1" dirty="0" err="1"/>
              <a:t>Centers</a:t>
            </a:r>
            <a:r>
              <a:rPr lang="en-ZA" sz="1100" b="1" dirty="0"/>
              <a:t> for Diseases Control and Prevention (CDC), USA: </a:t>
            </a:r>
            <a:r>
              <a:rPr lang="en-ZA" sz="1100" dirty="0"/>
              <a:t>Stefano </a:t>
            </a:r>
            <a:r>
              <a:rPr lang="en-ZA" sz="1100" dirty="0" err="1"/>
              <a:t>Tempia</a:t>
            </a:r>
            <a:r>
              <a:rPr lang="en-ZA" sz="1100" dirty="0"/>
              <a:t>, Meredith </a:t>
            </a:r>
            <a:r>
              <a:rPr lang="en-ZA" sz="1100" dirty="0" err="1"/>
              <a:t>McMorrow</a:t>
            </a:r>
            <a:r>
              <a:rPr lang="en-ZA" sz="1100" dirty="0"/>
              <a:t>, Fatimah </a:t>
            </a:r>
            <a:r>
              <a:rPr lang="en-ZA" sz="1100" dirty="0" err="1"/>
              <a:t>Dawood</a:t>
            </a:r>
            <a:endParaRPr lang="en-ZA" sz="1100" dirty="0"/>
          </a:p>
          <a:p>
            <a:r>
              <a:rPr lang="en-ZA" sz="1100" b="1" dirty="0"/>
              <a:t>Fogarty International </a:t>
            </a:r>
            <a:r>
              <a:rPr lang="en-ZA" sz="1100" b="1" dirty="0" err="1"/>
              <a:t>Center</a:t>
            </a:r>
            <a:r>
              <a:rPr lang="en-ZA" sz="1100" b="1" dirty="0"/>
              <a:t>, </a:t>
            </a:r>
            <a:r>
              <a:rPr lang="en-US" sz="1100" b="1" dirty="0">
                <a:effectLst/>
              </a:rPr>
              <a:t>National Institutes of Health, Bethesda, USA</a:t>
            </a:r>
            <a:r>
              <a:rPr lang="en-ZA" sz="1100" b="1" dirty="0"/>
              <a:t>: </a:t>
            </a:r>
            <a:r>
              <a:rPr lang="en-ZA" sz="1100" dirty="0"/>
              <a:t>Cecile </a:t>
            </a:r>
            <a:r>
              <a:rPr lang="en-ZA" sz="1100" dirty="0" err="1"/>
              <a:t>Viboud</a:t>
            </a:r>
            <a:r>
              <a:rPr lang="en-ZA" sz="1100" dirty="0"/>
              <a:t> and </a:t>
            </a:r>
            <a:r>
              <a:rPr lang="en-ZA" sz="1100" dirty="0" err="1"/>
              <a:t>Kaiyan</a:t>
            </a:r>
            <a:r>
              <a:rPr lang="en-ZA" sz="1100" dirty="0"/>
              <a:t> Sun </a:t>
            </a:r>
          </a:p>
          <a:p>
            <a:r>
              <a:rPr lang="en-US" sz="1100" b="1" dirty="0">
                <a:effectLst/>
              </a:rPr>
              <a:t>Institute for Scientific Interchange, Torino, Italy</a:t>
            </a:r>
            <a:r>
              <a:rPr lang="en-US" sz="1100" dirty="0">
                <a:effectLst/>
              </a:rPr>
              <a:t>: </a:t>
            </a:r>
            <a:r>
              <a:rPr lang="en-US" sz="1100" dirty="0" err="1"/>
              <a:t>Ciro</a:t>
            </a:r>
            <a:r>
              <a:rPr lang="en-US" sz="1100" dirty="0"/>
              <a:t> </a:t>
            </a:r>
            <a:r>
              <a:rPr lang="en-US" sz="1100" dirty="0" err="1"/>
              <a:t>Cattuto</a:t>
            </a:r>
            <a:r>
              <a:rPr lang="en-US" sz="1100" dirty="0"/>
              <a:t>, Michele </a:t>
            </a:r>
            <a:r>
              <a:rPr lang="en-US" sz="1100" dirty="0" err="1"/>
              <a:t>Tizzoni</a:t>
            </a:r>
            <a:r>
              <a:rPr lang="en-US" sz="1100" dirty="0"/>
              <a:t>, Laura </a:t>
            </a:r>
            <a:r>
              <a:rPr lang="en-US" sz="1100" dirty="0" err="1"/>
              <a:t>Ozella</a:t>
            </a:r>
            <a:r>
              <a:rPr lang="en-US" sz="1100" dirty="0"/>
              <a:t>, Laetitia Gauvin</a:t>
            </a:r>
            <a:endParaRPr lang="en-ZA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35682" y="1274302"/>
            <a:ext cx="1647875" cy="38318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ZA" sz="900" b="1" dirty="0">
                <a:solidFill>
                  <a:schemeClr val="bg1"/>
                </a:solidFill>
              </a:rPr>
              <a:t>Agincourt</a:t>
            </a:r>
          </a:p>
          <a:p>
            <a:r>
              <a:rPr lang="en-ZA" sz="900" b="1" dirty="0">
                <a:solidFill>
                  <a:schemeClr val="bg1"/>
                </a:solidFill>
              </a:rPr>
              <a:t>Data management </a:t>
            </a:r>
          </a:p>
          <a:p>
            <a:r>
              <a:rPr lang="en-ZA" sz="900" dirty="0" err="1">
                <a:solidFill>
                  <a:schemeClr val="bg1"/>
                </a:solidFill>
              </a:rPr>
              <a:t>Chodziwadzima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Kabudula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GB" sz="900" dirty="0">
                <a:solidFill>
                  <a:schemeClr val="bg1"/>
                </a:solidFill>
              </a:rPr>
              <a:t>Daniel </a:t>
            </a:r>
            <a:r>
              <a:rPr lang="en-GB" sz="900" dirty="0" err="1">
                <a:solidFill>
                  <a:schemeClr val="bg1"/>
                </a:solidFill>
              </a:rPr>
              <a:t>Ohene-Kwofie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Brian </a:t>
            </a:r>
            <a:r>
              <a:rPr lang="en-ZA" sz="900" dirty="0" err="1">
                <a:solidFill>
                  <a:schemeClr val="bg1"/>
                </a:solidFill>
              </a:rPr>
              <a:t>Mdaka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GB" sz="900" b="1" dirty="0">
                <a:solidFill>
                  <a:schemeClr val="bg1"/>
                </a:solidFill>
              </a:rPr>
              <a:t>Clinical team </a:t>
            </a:r>
            <a:endParaRPr lang="en-ZA" sz="900" b="1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Jacques du </a:t>
            </a:r>
            <a:r>
              <a:rPr lang="en-ZA" sz="900" dirty="0" err="1">
                <a:solidFill>
                  <a:schemeClr val="bg1"/>
                </a:solidFill>
              </a:rPr>
              <a:t>Toit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Floidy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Wafawanaka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Shingi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Chipungu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Sizzy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Ngobeni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</a:p>
          <a:p>
            <a:r>
              <a:rPr lang="en-ZA" sz="900" dirty="0" err="1">
                <a:solidFill>
                  <a:schemeClr val="bg1"/>
                </a:solidFill>
              </a:rPr>
              <a:t>Solly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Hlatshwayo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Agnesia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Maleyana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Brian </a:t>
            </a:r>
            <a:r>
              <a:rPr lang="en-ZA" sz="900" dirty="0" err="1">
                <a:solidFill>
                  <a:schemeClr val="bg1"/>
                </a:solidFill>
              </a:rPr>
              <a:t>Khosa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Comfort </a:t>
            </a:r>
            <a:r>
              <a:rPr lang="en-ZA" sz="900" dirty="0" err="1">
                <a:solidFill>
                  <a:schemeClr val="bg1"/>
                </a:solidFill>
              </a:rPr>
              <a:t>Chibi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Percella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Tebane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Nkosinathi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Tshabangu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Sipho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Dlalana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Ories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Godi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Busi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Masilela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Olivia </a:t>
            </a:r>
            <a:r>
              <a:rPr lang="en-ZA" sz="900" dirty="0" err="1">
                <a:solidFill>
                  <a:schemeClr val="bg1"/>
                </a:solidFill>
              </a:rPr>
              <a:t>Khosa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Portia </a:t>
            </a:r>
            <a:r>
              <a:rPr lang="en-ZA" sz="900" dirty="0" err="1">
                <a:solidFill>
                  <a:schemeClr val="bg1"/>
                </a:solidFill>
              </a:rPr>
              <a:t>Mabaso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Mildred </a:t>
            </a:r>
            <a:r>
              <a:rPr lang="en-ZA" sz="900" dirty="0" err="1">
                <a:solidFill>
                  <a:schemeClr val="bg1"/>
                </a:solidFill>
              </a:rPr>
              <a:t>Mashego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Akani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Nkuna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Rose </a:t>
            </a:r>
            <a:r>
              <a:rPr lang="en-ZA" sz="900" dirty="0" err="1">
                <a:solidFill>
                  <a:schemeClr val="bg1"/>
                </a:solidFill>
              </a:rPr>
              <a:t>Bendane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Meriam </a:t>
            </a:r>
            <a:r>
              <a:rPr lang="en-ZA" sz="900" dirty="0" err="1">
                <a:solidFill>
                  <a:schemeClr val="bg1"/>
                </a:solidFill>
              </a:rPr>
              <a:t>Lubisi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GB" sz="900" dirty="0">
                <a:solidFill>
                  <a:schemeClr val="bg1"/>
                </a:solidFill>
              </a:rPr>
              <a:t>Fortunate </a:t>
            </a:r>
            <a:r>
              <a:rPr lang="en-GB" sz="900" dirty="0" err="1">
                <a:solidFill>
                  <a:schemeClr val="bg1"/>
                </a:solidFill>
              </a:rPr>
              <a:t>Ngobeni</a:t>
            </a:r>
            <a:endParaRPr lang="en-GB" sz="900" dirty="0">
              <a:solidFill>
                <a:schemeClr val="bg1"/>
              </a:solidFill>
            </a:endParaRPr>
          </a:p>
          <a:p>
            <a:r>
              <a:rPr lang="en-GB" sz="900" dirty="0" err="1">
                <a:solidFill>
                  <a:schemeClr val="bg1"/>
                </a:solidFill>
              </a:rPr>
              <a:t>Ngonidzashe</a:t>
            </a:r>
            <a:r>
              <a:rPr lang="en-GB" sz="900" dirty="0">
                <a:solidFill>
                  <a:schemeClr val="bg1"/>
                </a:solidFill>
              </a:rPr>
              <a:t> </a:t>
            </a:r>
            <a:r>
              <a:rPr lang="en-GB" sz="900" dirty="0" err="1">
                <a:solidFill>
                  <a:schemeClr val="bg1"/>
                </a:solidFill>
              </a:rPr>
              <a:t>Ngwarai</a:t>
            </a:r>
            <a:endParaRPr lang="en-ZA" sz="9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59" y="5022411"/>
            <a:ext cx="2070365" cy="8339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36343" y="2580754"/>
            <a:ext cx="70494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b="1" dirty="0"/>
              <a:t>Advisory committees</a:t>
            </a:r>
          </a:p>
          <a:p>
            <a:r>
              <a:rPr lang="en-ZA" sz="1100" b="1" dirty="0"/>
              <a:t>Scientific committee</a:t>
            </a:r>
            <a:r>
              <a:rPr lang="en-ZA" sz="1100" dirty="0"/>
              <a:t>: Ben Cowling (Division of Epidemiology and Biostatistics, Hong Kong University), </a:t>
            </a:r>
            <a:r>
              <a:rPr lang="en-ZA" sz="1100" dirty="0" err="1"/>
              <a:t>Kanta</a:t>
            </a:r>
            <a:r>
              <a:rPr lang="en-ZA" sz="1100" dirty="0"/>
              <a:t> Subbarao (Director of WHO collaborating Centre for Reference and Research on influenza, University of Melbourne Australia), Juliet Pulliam (Director of SACEMA, University of Stellenbosch), Melissa Rolfes (CDC), </a:t>
            </a:r>
            <a:r>
              <a:rPr lang="en-ZA" sz="1100" dirty="0" err="1"/>
              <a:t>Mosa</a:t>
            </a:r>
            <a:r>
              <a:rPr lang="en-ZA" sz="1100" dirty="0"/>
              <a:t> </a:t>
            </a:r>
            <a:r>
              <a:rPr lang="en-ZA" sz="1100" dirty="0" err="1"/>
              <a:t>Moshabela</a:t>
            </a:r>
            <a:r>
              <a:rPr lang="en-ZA" sz="1100" dirty="0"/>
              <a:t> (Dean and Head of School of Public Health &amp; Nursing at UKZN)</a:t>
            </a:r>
          </a:p>
          <a:p>
            <a:r>
              <a:rPr lang="en-ZA" sz="1100" b="1" dirty="0"/>
              <a:t>Safety committee</a:t>
            </a:r>
            <a:r>
              <a:rPr lang="en-ZA" sz="1100" dirty="0"/>
              <a:t>: Andrew Whitelaw (NHLS), June Fabian (Wits Donald Gordon Medical Centre Wits University), Jennifer </a:t>
            </a:r>
            <a:r>
              <a:rPr lang="en-ZA" sz="1100" dirty="0" err="1"/>
              <a:t>Verani</a:t>
            </a:r>
            <a:r>
              <a:rPr lang="en-ZA" sz="1100" dirty="0"/>
              <a:t> (CDC), Lindiwe </a:t>
            </a:r>
            <a:r>
              <a:rPr lang="en-ZA" sz="1100" dirty="0" err="1"/>
              <a:t>Qwabe</a:t>
            </a:r>
            <a:r>
              <a:rPr lang="en-ZA" sz="1100" dirty="0"/>
              <a:t> (Community representative Agincourt site), Banele Faku (Community representative Klerksdorp site), </a:t>
            </a:r>
            <a:r>
              <a:rPr lang="en-ZA" sz="1100" dirty="0" err="1"/>
              <a:t>Saheen</a:t>
            </a:r>
            <a:r>
              <a:rPr lang="en-ZA" sz="1100" dirty="0"/>
              <a:t> </a:t>
            </a:r>
            <a:r>
              <a:rPr lang="en-ZA" sz="1100" dirty="0" err="1"/>
              <a:t>Methar</a:t>
            </a:r>
            <a:r>
              <a:rPr lang="en-ZA" sz="1100" dirty="0"/>
              <a:t> (</a:t>
            </a:r>
            <a:r>
              <a:rPr lang="en-GB" sz="1100" dirty="0"/>
              <a:t>Infection Control Africa Network (ICAN) and University of Stellenbosch)</a:t>
            </a:r>
            <a:endParaRPr lang="en-ZA" sz="1100" dirty="0"/>
          </a:p>
        </p:txBody>
      </p:sp>
      <p:sp>
        <p:nvSpPr>
          <p:cNvPr id="20" name="Rectangle 19"/>
          <p:cNvSpPr/>
          <p:nvPr/>
        </p:nvSpPr>
        <p:spPr>
          <a:xfrm>
            <a:off x="3409942" y="86478"/>
            <a:ext cx="6523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rospective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ousehold study of SARS-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oV-2,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nfluenza, and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espiratory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yncytial virus community burden,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ransmission dynamics and viral interaction in South Africa (PHIRST-C Study) </a:t>
            </a:r>
            <a:endParaRPr lang="en-ZA" dirty="0"/>
          </a:p>
        </p:txBody>
      </p:sp>
      <p:sp>
        <p:nvSpPr>
          <p:cNvPr id="21" name="TextBox 20"/>
          <p:cNvSpPr txBox="1"/>
          <p:nvPr/>
        </p:nvSpPr>
        <p:spPr>
          <a:xfrm>
            <a:off x="1816910" y="3948687"/>
            <a:ext cx="704941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b="1" dirty="0"/>
              <a:t>Laboratory teams </a:t>
            </a:r>
          </a:p>
          <a:p>
            <a:r>
              <a:rPr lang="en-ZA" sz="1100" b="1" dirty="0"/>
              <a:t>CRDM: </a:t>
            </a:r>
            <a:r>
              <a:rPr lang="en-ZA" sz="1100" dirty="0"/>
              <a:t>Maimuna Carrim, Cardia Fourie, Naume Tebeila,</a:t>
            </a:r>
            <a:r>
              <a:rPr lang="en-ZA" sz="1100" b="1" dirty="0"/>
              <a:t> </a:t>
            </a:r>
            <a:r>
              <a:rPr lang="en-ZA" sz="1100" dirty="0"/>
              <a:t>Retshidisitswe Kotane, Azwifarwi Mathunjwa, Thabo Mohale, Lorens Maake, Cayla Reddy, Nokuthula Linda, Noxolo Ntuli, Boitshoko Mahlangu, Boitumelo Mathiba, Khululiwe Gigaba, Malusi Ndlovu, </a:t>
            </a:r>
            <a:r>
              <a:rPr lang="en-ZA" sz="1100" dirty="0" err="1"/>
              <a:t>Nkosingiphile</a:t>
            </a:r>
            <a:r>
              <a:rPr lang="en-ZA" sz="1100" dirty="0"/>
              <a:t> </a:t>
            </a:r>
            <a:r>
              <a:rPr lang="en-ZA" sz="1100" dirty="0" err="1"/>
              <a:t>Thabete</a:t>
            </a:r>
            <a:r>
              <a:rPr lang="en-ZA" sz="1100" dirty="0"/>
              <a:t>, Sam Yongama, Zenzile Tshabalala, Nthabeleng Makakole, Ronewa Madzivha, Noluthando Duma, Charlotte Yaldwyn </a:t>
            </a:r>
          </a:p>
          <a:p>
            <a:r>
              <a:rPr lang="en-ZA" sz="1100" b="1" dirty="0"/>
              <a:t>CHIVSTI: </a:t>
            </a:r>
            <a:r>
              <a:rPr lang="en-ZA" sz="1100" dirty="0"/>
              <a:t>Thandeka Moyo, Frances Ayres, Zanele </a:t>
            </a:r>
            <a:r>
              <a:rPr lang="en-ZA" sz="1100" dirty="0" err="1"/>
              <a:t>Molaudzi</a:t>
            </a:r>
            <a:r>
              <a:rPr lang="en-ZA" sz="1100" dirty="0"/>
              <a:t>, Heena Ranchod, Lillian Makhathini,  Penny Moore, Beverley Singh, Zinhle Brukwe, Rivashni Jagaroo</a:t>
            </a:r>
          </a:p>
          <a:p>
            <a:r>
              <a:rPr lang="en-ZA" sz="1600" b="1" dirty="0"/>
              <a:t>FUNDING – US CDC</a:t>
            </a:r>
            <a:endParaRPr lang="en-ZA" sz="11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019840" y="938346"/>
            <a:ext cx="1420108" cy="493981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ZA" sz="900" b="1" dirty="0">
                <a:solidFill>
                  <a:schemeClr val="bg1"/>
                </a:solidFill>
              </a:rPr>
              <a:t>Klerksdorp Clinical Team</a:t>
            </a:r>
          </a:p>
          <a:p>
            <a:r>
              <a:rPr lang="en-ZA" sz="900" dirty="0" err="1">
                <a:solidFill>
                  <a:schemeClr val="bg1"/>
                </a:solidFill>
              </a:rPr>
              <a:t>Khumbelo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Ramutsindela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Matebejana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Moroe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Thibelo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Mokoena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Yoliswa </a:t>
            </a:r>
            <a:r>
              <a:rPr lang="en-ZA" sz="900" dirty="0" err="1">
                <a:solidFill>
                  <a:schemeClr val="bg1"/>
                </a:solidFill>
              </a:rPr>
              <a:t>Mphetshwa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Daniel </a:t>
            </a:r>
            <a:r>
              <a:rPr lang="en-ZA" sz="900" dirty="0" err="1">
                <a:solidFill>
                  <a:schemeClr val="bg1"/>
                </a:solidFill>
              </a:rPr>
              <a:t>Marungwane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Lesgeo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Tshwaro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Nakedi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Maredi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Tshepo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Holele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Ipeleng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Mokgwetsi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Keitumetse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Nyatela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Othusitse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Mosweu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Elizabeth </a:t>
            </a:r>
            <a:r>
              <a:rPr lang="en-ZA" sz="900" dirty="0" err="1">
                <a:solidFill>
                  <a:schemeClr val="bg1"/>
                </a:solidFill>
              </a:rPr>
              <a:t>Loeto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Mpho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Seedie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Livhawani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Tshikhudo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Lebogang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Masetone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Busissiwe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Masombuka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Masedi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Bojani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Precious </a:t>
            </a:r>
            <a:r>
              <a:rPr lang="en-ZA" sz="900" dirty="0" err="1">
                <a:solidFill>
                  <a:schemeClr val="bg1"/>
                </a:solidFill>
              </a:rPr>
              <a:t>Khumalo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Nomthandazo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Khanyile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Samkelisiwe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Buso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Lerato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Marettlwe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Motshewa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Lichakane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Abram </a:t>
            </a:r>
            <a:r>
              <a:rPr lang="en-ZA" sz="900" dirty="0" err="1">
                <a:solidFill>
                  <a:schemeClr val="bg1"/>
                </a:solidFill>
              </a:rPr>
              <a:t>Nhlapo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>
                <a:solidFill>
                  <a:schemeClr val="bg1"/>
                </a:solidFill>
              </a:rPr>
              <a:t>Lorraine </a:t>
            </a:r>
            <a:r>
              <a:rPr lang="en-ZA" sz="900" dirty="0" err="1">
                <a:solidFill>
                  <a:schemeClr val="bg1"/>
                </a:solidFill>
              </a:rPr>
              <a:t>Thobakgale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Sizakele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Mkhaliphi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Rebiditshe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Leketi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Kgaugelo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Kgasago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Tumelo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Molontoa</a:t>
            </a:r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dirty="0" err="1">
                <a:solidFill>
                  <a:schemeClr val="bg1"/>
                </a:solidFill>
              </a:rPr>
              <a:t>Nalukege</a:t>
            </a:r>
            <a:r>
              <a:rPr lang="en-ZA" sz="900" dirty="0">
                <a:solidFill>
                  <a:schemeClr val="bg1"/>
                </a:solidFill>
              </a:rPr>
              <a:t> Kato-</a:t>
            </a:r>
            <a:r>
              <a:rPr lang="en-ZA" sz="900" dirty="0" err="1">
                <a:solidFill>
                  <a:schemeClr val="bg1"/>
                </a:solidFill>
              </a:rPr>
              <a:t>kalule</a:t>
            </a:r>
            <a:endParaRPr lang="en-ZA" sz="900" dirty="0">
              <a:solidFill>
                <a:schemeClr val="bg1"/>
              </a:solidFill>
            </a:endParaRPr>
          </a:p>
          <a:p>
            <a:endParaRPr lang="en-ZA" sz="900" dirty="0">
              <a:solidFill>
                <a:schemeClr val="bg1"/>
              </a:solidFill>
            </a:endParaRPr>
          </a:p>
          <a:p>
            <a:r>
              <a:rPr lang="en-ZA" sz="900" b="1" dirty="0">
                <a:solidFill>
                  <a:schemeClr val="bg1"/>
                </a:solidFill>
              </a:rPr>
              <a:t>Data Management</a:t>
            </a:r>
          </a:p>
          <a:p>
            <a:r>
              <a:rPr lang="en-ZA" sz="900" dirty="0" err="1">
                <a:solidFill>
                  <a:schemeClr val="bg1"/>
                </a:solidFill>
              </a:rPr>
              <a:t>Pattamukkil</a:t>
            </a:r>
            <a:r>
              <a:rPr lang="en-ZA" sz="900" dirty="0">
                <a:solidFill>
                  <a:schemeClr val="bg1"/>
                </a:solidFill>
              </a:rPr>
              <a:t> Abraham</a:t>
            </a:r>
          </a:p>
          <a:p>
            <a:r>
              <a:rPr lang="en-ZA" sz="900" dirty="0" err="1">
                <a:solidFill>
                  <a:schemeClr val="bg1"/>
                </a:solidFill>
              </a:rPr>
              <a:t>Mbusiseni</a:t>
            </a:r>
            <a:r>
              <a:rPr lang="en-ZA" sz="900" dirty="0">
                <a:solidFill>
                  <a:schemeClr val="bg1"/>
                </a:solidFill>
              </a:rPr>
              <a:t> </a:t>
            </a:r>
            <a:r>
              <a:rPr lang="en-ZA" sz="900" dirty="0" err="1">
                <a:solidFill>
                  <a:schemeClr val="bg1"/>
                </a:solidFill>
              </a:rPr>
              <a:t>Ngema</a:t>
            </a:r>
            <a:endParaRPr lang="en-ZA" sz="900" dirty="0">
              <a:solidFill>
                <a:schemeClr val="bg1"/>
              </a:solidFill>
            </a:endParaRPr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1836343" y="5459750"/>
            <a:ext cx="4532443" cy="276999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All the participants who kindly agreed to participate in the study 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4" y="5806697"/>
            <a:ext cx="10659533" cy="1154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60491" y="5316274"/>
            <a:ext cx="1843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In memory of </a:t>
            </a:r>
            <a:r>
              <a:rPr lang="en-GB" sz="900" dirty="0" err="1">
                <a:solidFill>
                  <a:schemeClr val="bg1"/>
                </a:solidFill>
              </a:rPr>
              <a:t>Solly</a:t>
            </a:r>
            <a:r>
              <a:rPr lang="en-GB" sz="900" dirty="0">
                <a:solidFill>
                  <a:schemeClr val="bg1"/>
                </a:solidFill>
              </a:rPr>
              <a:t> </a:t>
            </a:r>
            <a:r>
              <a:rPr lang="en-GB" sz="900" dirty="0" err="1">
                <a:solidFill>
                  <a:schemeClr val="bg1"/>
                </a:solidFill>
              </a:rPr>
              <a:t>Hlatshwayo</a:t>
            </a:r>
            <a:endParaRPr lang="en-ZA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86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b="1" dirty="0"/>
              <a:t>Correlation between </a:t>
            </a:r>
            <a:r>
              <a:rPr lang="en-ZA" b="1" dirty="0" err="1"/>
              <a:t>rRT</a:t>
            </a:r>
            <a:r>
              <a:rPr lang="en-ZA" b="1" dirty="0"/>
              <a:t>-PCR and serology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Among </a:t>
            </a:r>
            <a:r>
              <a:rPr lang="en-ZA" b="1" dirty="0"/>
              <a:t>294 individuals </a:t>
            </a:r>
            <a:r>
              <a:rPr lang="en-ZA" dirty="0"/>
              <a:t>with </a:t>
            </a:r>
            <a:r>
              <a:rPr lang="en-ZA" b="1" dirty="0"/>
              <a:t>+</a:t>
            </a:r>
            <a:r>
              <a:rPr lang="en-ZA" b="1" dirty="0" err="1"/>
              <a:t>ve</a:t>
            </a:r>
            <a:r>
              <a:rPr lang="en-ZA" b="1" dirty="0"/>
              <a:t> </a:t>
            </a:r>
            <a:r>
              <a:rPr lang="en-ZA" b="1" dirty="0" err="1"/>
              <a:t>rRT</a:t>
            </a:r>
            <a:r>
              <a:rPr lang="en-ZA" b="1" dirty="0"/>
              <a:t>-PCR</a:t>
            </a:r>
            <a:r>
              <a:rPr lang="en-ZA" dirty="0"/>
              <a:t>, -</a:t>
            </a:r>
            <a:r>
              <a:rPr lang="en-ZA" dirty="0" err="1"/>
              <a:t>ve</a:t>
            </a:r>
            <a:r>
              <a:rPr lang="en-ZA" dirty="0"/>
              <a:t> serology preceding the episode and available serology data &gt;14 days after the start of the episode, </a:t>
            </a:r>
            <a:r>
              <a:rPr lang="en-ZA" b="1" dirty="0"/>
              <a:t>267 (91%) seroconverted </a:t>
            </a:r>
            <a:r>
              <a:rPr lang="en-ZA" dirty="0"/>
              <a:t>after the episode </a:t>
            </a:r>
          </a:p>
          <a:p>
            <a:pPr lvl="1"/>
            <a:r>
              <a:rPr lang="en-ZA" dirty="0"/>
              <a:t>Failure to develop a serologic response was more common in</a:t>
            </a:r>
          </a:p>
          <a:p>
            <a:pPr lvl="2"/>
            <a:r>
              <a:rPr lang="en-ZA" dirty="0"/>
              <a:t>Age &lt;5, 19-39 and 40-59 years (compared to 5-12 years) </a:t>
            </a:r>
          </a:p>
          <a:p>
            <a:pPr lvl="2"/>
            <a:r>
              <a:rPr lang="en-ZA" dirty="0"/>
              <a:t>Episodes with a single </a:t>
            </a:r>
            <a:r>
              <a:rPr lang="en-ZA" dirty="0" err="1"/>
              <a:t>rRT</a:t>
            </a:r>
            <a:r>
              <a:rPr lang="en-ZA" dirty="0"/>
              <a:t>-PCR positive swab and with Ct value&gt;30 </a:t>
            </a:r>
          </a:p>
          <a:p>
            <a:r>
              <a:rPr lang="en-ZA" dirty="0"/>
              <a:t>Among </a:t>
            </a:r>
            <a:r>
              <a:rPr lang="en-ZA" b="1" dirty="0"/>
              <a:t>447 individuals </a:t>
            </a:r>
            <a:r>
              <a:rPr lang="en-ZA" dirty="0"/>
              <a:t>who were </a:t>
            </a:r>
            <a:r>
              <a:rPr lang="en-ZA" b="1" dirty="0"/>
              <a:t>seronegative</a:t>
            </a:r>
            <a:r>
              <a:rPr lang="en-ZA" dirty="0"/>
              <a:t> at baseline and </a:t>
            </a:r>
            <a:r>
              <a:rPr lang="en-ZA" b="1" dirty="0"/>
              <a:t>subsequently became seropositive</a:t>
            </a:r>
            <a:r>
              <a:rPr lang="en-ZA" dirty="0"/>
              <a:t>, </a:t>
            </a:r>
            <a:r>
              <a:rPr lang="en-ZA" b="1" dirty="0"/>
              <a:t>404 (90%) </a:t>
            </a:r>
            <a:r>
              <a:rPr lang="en-ZA" dirty="0"/>
              <a:t>had evidence of a </a:t>
            </a:r>
            <a:r>
              <a:rPr lang="en-ZA" b="1" dirty="0" err="1"/>
              <a:t>rRT</a:t>
            </a:r>
            <a:r>
              <a:rPr lang="en-ZA" b="1" dirty="0"/>
              <a:t>-PCR-confirmed infection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256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ZA" dirty="0"/>
              <a:t>Laboratory methods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8992"/>
            <a:ext cx="11067288" cy="5623560"/>
          </a:xfrm>
        </p:spPr>
        <p:txBody>
          <a:bodyPr>
            <a:normAutofit/>
          </a:bodyPr>
          <a:lstStyle/>
          <a:p>
            <a:r>
              <a:rPr lang="en-ZA" dirty="0"/>
              <a:t>Serologic evidence of prior SARS-CoV-2 infection - Roche </a:t>
            </a:r>
            <a:r>
              <a:rPr lang="en-ZA" dirty="0" err="1"/>
              <a:t>Elecsys</a:t>
            </a:r>
            <a:r>
              <a:rPr lang="en-ZA" dirty="0"/>
              <a:t>® Anti-SARS-CoV-2 assay - </a:t>
            </a:r>
            <a:r>
              <a:rPr lang="en-ZA" dirty="0" err="1"/>
              <a:t>nucleocapsid</a:t>
            </a:r>
            <a:r>
              <a:rPr lang="en-ZA" dirty="0"/>
              <a:t> (N) antigen </a:t>
            </a:r>
          </a:p>
          <a:p>
            <a:pPr lvl="1"/>
            <a:r>
              <a:rPr lang="en-ZA" dirty="0"/>
              <a:t>In-house ELISA (complete) and neutralising antibodies (planned) </a:t>
            </a:r>
          </a:p>
          <a:p>
            <a:r>
              <a:rPr lang="en-ZA" dirty="0"/>
              <a:t>PCR – </a:t>
            </a:r>
            <a:r>
              <a:rPr lang="en-ZA" dirty="0" err="1"/>
              <a:t>Seegene</a:t>
            </a:r>
            <a:r>
              <a:rPr lang="en-ZA" dirty="0"/>
              <a:t> – cycle threshold value &lt;40 on ≥1 of 3 SARS-CoV-2 PCR targets (E, N and </a:t>
            </a:r>
            <a:r>
              <a:rPr lang="en-ZA" dirty="0" err="1"/>
              <a:t>RdRp</a:t>
            </a:r>
            <a:r>
              <a:rPr lang="en-ZA" dirty="0"/>
              <a:t> genes) - positive</a:t>
            </a:r>
          </a:p>
          <a:p>
            <a:pPr lvl="1"/>
            <a:r>
              <a:rPr lang="en-ZA" dirty="0"/>
              <a:t>All positive samples confirmed as follows</a:t>
            </a:r>
          </a:p>
          <a:p>
            <a:pPr lvl="2"/>
            <a:r>
              <a:rPr lang="en-ZA" dirty="0"/>
              <a:t>Extraction repeated on second aliquot</a:t>
            </a:r>
          </a:p>
          <a:p>
            <a:pPr lvl="2"/>
            <a:r>
              <a:rPr lang="en-ZA" dirty="0"/>
              <a:t>Repeat extract run on 2 separate additional PCR runs</a:t>
            </a:r>
          </a:p>
          <a:p>
            <a:pPr lvl="2"/>
            <a:r>
              <a:rPr lang="en-ZA" dirty="0"/>
              <a:t>Samples testing positive on ≥2 of 3 PCR runs included as positive</a:t>
            </a:r>
          </a:p>
          <a:p>
            <a:r>
              <a:rPr lang="en-ZA" dirty="0"/>
              <a:t>Lineage/variant determination - </a:t>
            </a:r>
            <a:r>
              <a:rPr lang="en-ZA" dirty="0" err="1"/>
              <a:t>Seegene</a:t>
            </a:r>
            <a:r>
              <a:rPr lang="en-ZA" dirty="0"/>
              <a:t> variant 1 typing assay (SARS-CoV-2 (</a:t>
            </a:r>
            <a:r>
              <a:rPr lang="en-ZA" dirty="0" err="1"/>
              <a:t>RdRp</a:t>
            </a:r>
            <a:r>
              <a:rPr lang="en-ZA" dirty="0"/>
              <a:t>), UK variant (N501Y + 69/70 del), SA/Brazil variant (N501Y + E484K)</a:t>
            </a:r>
            <a:endParaRPr lang="en-GB" dirty="0"/>
          </a:p>
          <a:p>
            <a:r>
              <a:rPr lang="en-ZA" dirty="0"/>
              <a:t>Sequencing ongoing</a:t>
            </a:r>
          </a:p>
        </p:txBody>
      </p:sp>
    </p:spTree>
    <p:extLst>
      <p:ext uri="{BB962C8B-B14F-4D97-AF65-F5344CB8AC3E}">
        <p14:creationId xmlns:p14="http://schemas.microsoft.com/office/powerpoint/2010/main" val="279196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5EE3-DECB-4F09-BDCD-69AF4E1B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8" y="6161103"/>
            <a:ext cx="10515600" cy="574290"/>
          </a:xfrm>
        </p:spPr>
        <p:txBody>
          <a:bodyPr>
            <a:noAutofit/>
          </a:bodyPr>
          <a:lstStyle/>
          <a:p>
            <a:r>
              <a:rPr lang="en-ZA" sz="2400" dirty="0"/>
              <a:t>https://www.who.int/emergencies/diseases/novel-coronavirus-2019/technical-guidance/early-investigations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F425A-FE15-4745-9E35-AE6C26CA6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96"/>
          <a:stretch/>
        </p:blipFill>
        <p:spPr>
          <a:xfrm>
            <a:off x="853927" y="184751"/>
            <a:ext cx="10633777" cy="58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5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88A19-AE63-4AB4-BECA-D7DD6661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scenario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5F84-806B-402B-A233-644EE800A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becomes clear that the virus spreads efficiently from person to person </a:t>
            </a:r>
          </a:p>
          <a:p>
            <a:r>
              <a:rPr lang="en-US" dirty="0"/>
              <a:t>It is identified in multiple sites in Europe, Asia, USA</a:t>
            </a:r>
          </a:p>
          <a:p>
            <a:r>
              <a:rPr lang="en-US" dirty="0"/>
              <a:t>It is clear it will reach your country</a:t>
            </a:r>
          </a:p>
          <a:p>
            <a:r>
              <a:rPr lang="en-US" dirty="0"/>
              <a:t>You are preparing for the arrival of the new virus</a:t>
            </a:r>
          </a:p>
          <a:p>
            <a:r>
              <a:rPr lang="en-US" dirty="0"/>
              <a:t>What are the main epidemiologic questions you will want to answer?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What approach will you use to answer them?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9057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85EE3-DECB-4F09-BDCD-69AF4E1B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8" y="6161103"/>
            <a:ext cx="10515600" cy="574290"/>
          </a:xfrm>
        </p:spPr>
        <p:txBody>
          <a:bodyPr>
            <a:noAutofit/>
          </a:bodyPr>
          <a:lstStyle/>
          <a:p>
            <a:r>
              <a:rPr lang="en-ZA" sz="2400" dirty="0"/>
              <a:t>https://www.who.int/emergencies/diseases/novel-coronavirus-2019/technical-guidance/early-investigations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F425A-FE15-4745-9E35-AE6C26CA6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96"/>
          <a:stretch/>
        </p:blipFill>
        <p:spPr>
          <a:xfrm>
            <a:off x="853927" y="184751"/>
            <a:ext cx="10633777" cy="58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2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39882-1F4A-4FEA-9FC7-B925B393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21C285-F932-4323-867E-A205AA8A1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DCFAC-F943-43E5-9475-625897F72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t="3607" r="51200" b="45146"/>
          <a:stretch/>
        </p:blipFill>
        <p:spPr bwMode="auto">
          <a:xfrm>
            <a:off x="6889751" y="181028"/>
            <a:ext cx="4470399" cy="4408435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6762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>
            <a:extLst>
              <a:ext uri="{FF2B5EF4-FFF2-40B4-BE49-F238E27FC236}">
                <a16:creationId xmlns:a16="http://schemas.microsoft.com/office/drawing/2014/main" id="{C21C9FF6-FA1E-4FA3-BB04-0C447901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45" b="51625"/>
          <a:stretch>
            <a:fillRect/>
          </a:stretch>
        </p:blipFill>
        <p:spPr bwMode="auto">
          <a:xfrm>
            <a:off x="1703389" y="2708275"/>
            <a:ext cx="7058025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>
            <a:extLst>
              <a:ext uri="{FF2B5EF4-FFF2-40B4-BE49-F238E27FC236}">
                <a16:creationId xmlns:a16="http://schemas.microsoft.com/office/drawing/2014/main" id="{DCBC5789-4A9A-459A-BF88-2D8F554BE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BASIC REPRODUCTION NUMBER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FA10B1A7-CEDB-42BA-B892-38186A0AF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8229600" cy="19732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The average number of secondary infectious cases produced by each infectious case in an entirely susceptible population</a:t>
            </a:r>
          </a:p>
        </p:txBody>
      </p:sp>
      <p:sp>
        <p:nvSpPr>
          <p:cNvPr id="22533" name="Rectangle 6">
            <a:extLst>
              <a:ext uri="{FF2B5EF4-FFF2-40B4-BE49-F238E27FC236}">
                <a16:creationId xmlns:a16="http://schemas.microsoft.com/office/drawing/2014/main" id="{B42CF601-1AFA-47F9-BFEF-E8CE777F2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3429001"/>
            <a:ext cx="18716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GB" altLang="en-US" sz="1800"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>
            <a:extLst>
              <a:ext uri="{FF2B5EF4-FFF2-40B4-BE49-F238E27FC236}">
                <a16:creationId xmlns:a16="http://schemas.microsoft.com/office/drawing/2014/main" id="{37D9EA51-D135-46C3-817D-A32FEEE8E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4" t="48347" r="7205"/>
          <a:stretch>
            <a:fillRect/>
          </a:stretch>
        </p:blipFill>
        <p:spPr bwMode="auto">
          <a:xfrm>
            <a:off x="2640014" y="3141663"/>
            <a:ext cx="66960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>
            <a:extLst>
              <a:ext uri="{FF2B5EF4-FFF2-40B4-BE49-F238E27FC236}">
                <a16:creationId xmlns:a16="http://schemas.microsoft.com/office/drawing/2014/main" id="{35585B5B-1897-4E67-A836-D2903432FA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NET REPRODUCTION NUMBER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BBD14B63-75F1-41CF-A50E-E17AF0ADFF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1684338"/>
          </a:xfrm>
        </p:spPr>
        <p:txBody>
          <a:bodyPr/>
          <a:lstStyle/>
          <a:p>
            <a:pPr eaLnBrk="1" hangingPunct="1"/>
            <a:r>
              <a:rPr lang="en-US" altLang="en-US"/>
              <a:t>Average number of secondary infectious cases per individual in a population where not all individuals are susceptible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ArtYrkRkO0MLzvv7PIm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CqfLc2dsU2OpOLLc6ARt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c8G7LzCEqllgkGGSuia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dgg57TcKkSJpR4XiwOvo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kUWVGmyNprgRrcaSe6n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kUWVGmyNprgRrcaSe6n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3363</Words>
  <Application>Microsoft Office PowerPoint</Application>
  <PresentationFormat>Widescreen</PresentationFormat>
  <Paragraphs>407</Paragraphs>
  <Slides>45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Avenir Next Condensed Demi Bold</vt:lpstr>
      <vt:lpstr>Calibri</vt:lpstr>
      <vt:lpstr>Calibri Light</vt:lpstr>
      <vt:lpstr>Times New Roman</vt:lpstr>
      <vt:lpstr>Office Theme</vt:lpstr>
      <vt:lpstr>think-cell Slide</vt:lpstr>
      <vt:lpstr>How to approach epidemiological questions about infectious disease</vt:lpstr>
      <vt:lpstr>The National Institute for Communicable Diseases, Johannesburg, South Africa</vt:lpstr>
      <vt:lpstr>The scenario</vt:lpstr>
      <vt:lpstr>Early questions</vt:lpstr>
      <vt:lpstr>The scenario</vt:lpstr>
      <vt:lpstr>https://www.who.int/emergencies/diseases/novel-coronavirus-2019/technical-guidance/early-investigations</vt:lpstr>
      <vt:lpstr>TRANSMISSION</vt:lpstr>
      <vt:lpstr>BASIC REPRODUCTION NUMBER</vt:lpstr>
      <vt:lpstr>NET REPRODUCTION NUMBER</vt:lpstr>
      <vt:lpstr>Herd Immunity Threshold (HIT)</vt:lpstr>
      <vt:lpstr>PowerPoint Presentation</vt:lpstr>
      <vt:lpstr>PowerPoint Presentation</vt:lpstr>
      <vt:lpstr>PowerPoint Presentation</vt:lpstr>
      <vt:lpstr>PowerPoint Presentation</vt:lpstr>
      <vt:lpstr>SEVERITY AND CLINICAL PRESENTATION</vt:lpstr>
      <vt:lpstr>PowerPoint Presentation</vt:lpstr>
      <vt:lpstr>Increasing age, black race and underlying conditions were associated with COVID-19  hospitalisation in sentinel surveillance </vt:lpstr>
      <vt:lpstr>PowerPoint Presentation</vt:lpstr>
      <vt:lpstr>BURDEN OF DISEASE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VACCINE PERFORMANCE</vt:lpstr>
      <vt:lpstr>Estimated VE against SARS-CoV-2 infections and hospitalization</vt:lpstr>
      <vt:lpstr>VIRAL EVOLUTION</vt:lpstr>
      <vt:lpstr>South Africa: lab-confirmed SARS-CoV-2 N=4 014 442 (10 September 2022)</vt:lpstr>
      <vt:lpstr>PowerPoint Presentation</vt:lpstr>
      <vt:lpstr>BURDEN AND TRANSMISSION</vt:lpstr>
      <vt:lpstr>PHIRST-C builds on the platform of the PHIRST study </vt:lpstr>
      <vt:lpstr>PHIRST-C study of SARS-CoV-2 burden and transmission</vt:lpstr>
      <vt:lpstr>PHIRST-C key findings</vt:lpstr>
      <vt:lpstr>Infer Omicron infections using serial serologic data</vt:lpstr>
      <vt:lpstr>PowerPoint Presentation</vt:lpstr>
      <vt:lpstr>Factors associated with SARS-CoV-2 infection acquisition and transmission</vt:lpstr>
      <vt:lpstr>PowerPoint Presentation</vt:lpstr>
      <vt:lpstr>PowerPoint Presentation</vt:lpstr>
      <vt:lpstr>Lowest vaccine coverage in Africa and the vaccines came too late</vt:lpstr>
      <vt:lpstr>PowerPoint Presentation</vt:lpstr>
      <vt:lpstr>Conclusions</vt:lpstr>
      <vt:lpstr>PowerPoint Presentation</vt:lpstr>
      <vt:lpstr>Correlation between rRT-PCR and serology</vt:lpstr>
      <vt:lpstr>Laboratory methods</vt:lpstr>
      <vt:lpstr>https://www.who.int/emergencies/diseases/novel-coronavirus-2019/technical-guidance/early-investigations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approach epidemiological questions about infectious disease</dc:title>
  <dc:creator>Cheryl Cohen</dc:creator>
  <cp:lastModifiedBy>Cheryl Cohen</cp:lastModifiedBy>
  <cp:revision>26</cp:revision>
  <dcterms:created xsi:type="dcterms:W3CDTF">2022-04-11T11:49:50Z</dcterms:created>
  <dcterms:modified xsi:type="dcterms:W3CDTF">2025-09-10T09:23:27Z</dcterms:modified>
</cp:coreProperties>
</file>